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7" r:id="rId4"/>
    <p:sldId id="293" r:id="rId5"/>
    <p:sldId id="295" r:id="rId6"/>
    <p:sldId id="300" r:id="rId7"/>
    <p:sldId id="296" r:id="rId8"/>
    <p:sldId id="301" r:id="rId9"/>
    <p:sldId id="261" r:id="rId10"/>
    <p:sldId id="298" r:id="rId11"/>
    <p:sldId id="260" r:id="rId12"/>
    <p:sldId id="285" r:id="rId13"/>
    <p:sldId id="264" r:id="rId14"/>
    <p:sldId id="286" r:id="rId15"/>
    <p:sldId id="265" r:id="rId16"/>
    <p:sldId id="274" r:id="rId17"/>
    <p:sldId id="267" r:id="rId18"/>
    <p:sldId id="268" r:id="rId19"/>
    <p:sldId id="269" r:id="rId20"/>
    <p:sldId id="280" r:id="rId21"/>
    <p:sldId id="275" r:id="rId22"/>
    <p:sldId id="277" r:id="rId23"/>
    <p:sldId id="281" r:id="rId24"/>
    <p:sldId id="278" r:id="rId25"/>
    <p:sldId id="288" r:id="rId26"/>
    <p:sldId id="283" r:id="rId27"/>
    <p:sldId id="284" r:id="rId28"/>
    <p:sldId id="292" r:id="rId29"/>
    <p:sldId id="290" r:id="rId30"/>
    <p:sldId id="299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2306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51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34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7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70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5168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29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91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547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064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89732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72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E43D8-D145-48AB-B70B-D379ECDD4479}" type="datetimeFigureOut">
              <a:rPr lang="ru-RU" smtClean="0"/>
              <a:pPr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AEB4D-8649-4823-97C2-DA297804AC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77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 cap="none" spc="300">
          <a:ln w="11430" cmpd="sng">
            <a:solidFill>
              <a:schemeClr val="accent1">
                <a:tint val="10000"/>
              </a:schemeClr>
            </a:solidFill>
            <a:prstDash val="solid"/>
            <a:miter lim="800000"/>
          </a:ln>
          <a:gradFill>
            <a:gsLst>
              <a:gs pos="10000">
                <a:schemeClr val="accent1">
                  <a:tint val="83000"/>
                  <a:shade val="100000"/>
                  <a:satMod val="200000"/>
                </a:schemeClr>
              </a:gs>
              <a:gs pos="75000">
                <a:schemeClr val="accent1">
                  <a:tint val="100000"/>
                  <a:shade val="50000"/>
                  <a:satMod val="150000"/>
                </a:schemeClr>
              </a:gs>
            </a:gsLst>
            <a:lin ang="5400000"/>
          </a:gradFill>
          <a:effectLst>
            <a:glow rad="45500">
              <a:schemeClr val="accent1">
                <a:satMod val="220000"/>
                <a:alpha val="35000"/>
              </a:schemeClr>
            </a:glow>
          </a:effectLst>
          <a:latin typeface="Constantia" panose="020306020503060303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2">
              <a:lumMod val="50000"/>
            </a:schemeClr>
          </a:solidFill>
          <a:latin typeface="Constantia" panose="020306020503060303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2">
              <a:lumMod val="50000"/>
            </a:schemeClr>
          </a:solidFill>
          <a:latin typeface="Constantia" panose="0203060205030603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50000"/>
            </a:schemeClr>
          </a:solidFill>
          <a:latin typeface="Constantia" panose="0203060205030603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2">
              <a:lumMod val="50000"/>
            </a:schemeClr>
          </a:solidFill>
          <a:latin typeface="Constantia" panose="0203060205030603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2">
              <a:lumMod val="50000"/>
            </a:schemeClr>
          </a:solidFill>
          <a:latin typeface="Constantia" panose="0203060205030603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3IIKhfvCmg" TargetMode="External"/><Relationship Id="rId2" Type="http://schemas.openxmlformats.org/officeDocument/2006/relationships/hyperlink" Target="http://wiki.tgl.net.ru/images/f/f9/&#1056;&#1055;_&#1074;&#1086;&#1089;&#1087;&#1080;&#1090;&#1072;&#1090;&#1077;&#1083;&#1103;_&#1052;&#1072;&#1090;&#1091;&#1085;&#1103;&#1082;.do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142852"/>
            <a:ext cx="5400600" cy="4143403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ru-RU" sz="4800" dirty="0" smtClean="0">
                <a:solidFill>
                  <a:srgbClr val="3333CC"/>
                </a:solidFill>
              </a:rPr>
              <a:t/>
            </a:r>
            <a:br>
              <a:rPr lang="ru-RU" sz="4800" dirty="0" smtClean="0">
                <a:solidFill>
                  <a:srgbClr val="3333CC"/>
                </a:solidFill>
              </a:rPr>
            </a:br>
            <a:r>
              <a:rPr lang="ru-RU" sz="3600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3068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n-ea"/>
                <a:cs typeface="+mn-cs"/>
              </a:rPr>
              <a:t>Рабочая программа педагога </a:t>
            </a:r>
            <a:r>
              <a:rPr lang="ru-RU" sz="3600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3068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n-ea"/>
                <a:cs typeface="+mn-cs"/>
              </a:rPr>
              <a:t>ДОО</a:t>
            </a:r>
            <a:r>
              <a:rPr lang="ru-RU" sz="3600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3068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n-ea"/>
                <a:cs typeface="+mn-cs"/>
              </a:rPr>
              <a:t>: </a:t>
            </a:r>
            <a:r>
              <a:rPr lang="en-US" sz="3600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3068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n-ea"/>
                <a:cs typeface="+mn-cs"/>
              </a:rPr>
              <a:t/>
            </a:r>
            <a:br>
              <a:rPr lang="en-US" sz="3600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3068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n-ea"/>
                <a:cs typeface="+mn-cs"/>
              </a:rPr>
            </a:br>
            <a:r>
              <a:rPr lang="ru-RU" sz="2400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3068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n-ea"/>
                <a:cs typeface="+mn-cs"/>
              </a:rPr>
              <a:t>значение</a:t>
            </a:r>
            <a:r>
              <a:rPr lang="ru-RU" sz="2400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3068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n-ea"/>
                <a:cs typeface="+mn-cs"/>
              </a:rPr>
              <a:t>, структура, содержание разделов</a:t>
            </a:r>
            <a:br>
              <a:rPr lang="ru-RU" sz="2400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3068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+mn-ea"/>
                <a:cs typeface="+mn-cs"/>
              </a:rPr>
            </a:br>
            <a:endParaRPr lang="ru-RU" sz="2400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23068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ea typeface="+mn-ea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79104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2100" dirty="0" smtClean="0">
                <a:solidFill>
                  <a:srgbClr val="23068C"/>
                </a:solidFill>
              </a:rPr>
              <a:t>Подготовила: старший воспитатель</a:t>
            </a:r>
          </a:p>
          <a:p>
            <a:r>
              <a:rPr lang="ru-RU" sz="2100" dirty="0" smtClean="0">
                <a:solidFill>
                  <a:srgbClr val="23068C"/>
                </a:solidFill>
              </a:rPr>
              <a:t> МБДОУ «Детский сад </a:t>
            </a:r>
            <a:r>
              <a:rPr lang="ru-RU" sz="2100" dirty="0" smtClean="0">
                <a:solidFill>
                  <a:srgbClr val="23068C"/>
                </a:solidFill>
              </a:rPr>
              <a:t>№</a:t>
            </a:r>
            <a:r>
              <a:rPr lang="ru-RU" sz="2100" dirty="0" smtClean="0">
                <a:solidFill>
                  <a:srgbClr val="23068C"/>
                </a:solidFill>
              </a:rPr>
              <a:t>139 </a:t>
            </a:r>
            <a:r>
              <a:rPr lang="ru-RU" sz="2100" dirty="0" smtClean="0">
                <a:solidFill>
                  <a:srgbClr val="23068C"/>
                </a:solidFill>
              </a:rPr>
              <a:t>»</a:t>
            </a:r>
            <a:endParaRPr lang="ru-RU" sz="2100" dirty="0" smtClean="0">
              <a:solidFill>
                <a:srgbClr val="23068C"/>
              </a:solidFill>
            </a:endParaRPr>
          </a:p>
          <a:p>
            <a:r>
              <a:rPr lang="ru-RU" sz="2100" dirty="0" smtClean="0">
                <a:solidFill>
                  <a:srgbClr val="23068C"/>
                </a:solidFill>
              </a:rPr>
              <a:t>Прохорова А.Г.</a:t>
            </a:r>
            <a:endParaRPr lang="ru-RU" sz="2100" dirty="0" smtClean="0">
              <a:solidFill>
                <a:srgbClr val="23068C"/>
              </a:solidFill>
            </a:endParaRPr>
          </a:p>
          <a:p>
            <a:endParaRPr lang="ru-RU" dirty="0">
              <a:solidFill>
                <a:srgbClr val="2306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866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764704"/>
            <a:ext cx="8445624" cy="5894115"/>
          </a:xfrm>
        </p:spPr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ru-RU" sz="2400" dirty="0">
                <a:solidFill>
                  <a:srgbClr val="000000"/>
                </a:solidFill>
                <a:latin typeface="Cambria" pitchFamily="18" charset="0"/>
                <a:cs typeface="Times New Roman" panose="02020603050405020304" pitchFamily="18" charset="0"/>
              </a:rPr>
              <a:t>ОСНОВНАЯ </a:t>
            </a:r>
          </a:p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ru-RU" sz="2400" dirty="0">
                <a:solidFill>
                  <a:srgbClr val="000000"/>
                </a:solidFill>
                <a:latin typeface="Cambria" pitchFamily="18" charset="0"/>
                <a:cs typeface="Times New Roman" panose="02020603050405020304" pitchFamily="18" charset="0"/>
              </a:rPr>
              <a:t>ОБРАЗОВАТЕЛЬНАЯ ПРОГРАММА ДОШКОЛЬНОГО ОБРАЗОВАНИЯ</a:t>
            </a:r>
          </a:p>
          <a:p>
            <a:endParaRPr lang="ru-RU" sz="3600" dirty="0">
              <a:latin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2618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30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onstantia" panose="02030602050306030303" pitchFamily="18" charset="0"/>
                <a:ea typeface="+mj-ea"/>
                <a:cs typeface="+mj-cs"/>
              </a:defRPr>
            </a:lvl1pPr>
          </a:lstStyle>
          <a:p>
            <a:endParaRPr lang="ru-RU" sz="3200" dirty="0">
              <a:solidFill>
                <a:srgbClr val="3333CC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18" y="3427102"/>
            <a:ext cx="3584759" cy="64013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553" y="3391693"/>
            <a:ext cx="3706689" cy="640135"/>
          </a:xfrm>
          <a:prstGeom prst="rect">
            <a:avLst/>
          </a:prstGeom>
        </p:spPr>
      </p:pic>
      <p:sp>
        <p:nvSpPr>
          <p:cNvPr id="9" name="Стрелка: вправо с вырезом 1"/>
          <p:cNvSpPr/>
          <p:nvPr/>
        </p:nvSpPr>
        <p:spPr>
          <a:xfrm rot="7992617">
            <a:off x="2586740" y="2583032"/>
            <a:ext cx="905416" cy="476679"/>
          </a:xfrm>
          <a:prstGeom prst="notched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5457" y="2239449"/>
            <a:ext cx="1255885" cy="115224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6176" y="1933348"/>
            <a:ext cx="1249788" cy="114614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33723" y="4260141"/>
            <a:ext cx="3322608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13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CC"/>
                </a:solidFill>
              </a:rPr>
              <a:t>Необходимо учитывать: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/>
          <a:lstStyle/>
          <a:p>
            <a:r>
              <a:rPr lang="ru-RU" dirty="0" smtClean="0"/>
              <a:t>содержание образовательной программы ДОО;</a:t>
            </a:r>
          </a:p>
          <a:p>
            <a:r>
              <a:rPr lang="ru-RU" dirty="0" smtClean="0"/>
              <a:t>систему используемых образовательных технологий и методик;</a:t>
            </a:r>
          </a:p>
          <a:p>
            <a:r>
              <a:rPr lang="ru-RU" dirty="0" smtClean="0"/>
              <a:t>методический и дидактический комплексы;</a:t>
            </a:r>
          </a:p>
          <a:p>
            <a:r>
              <a:rPr lang="ru-RU" dirty="0" smtClean="0"/>
              <a:t>особенности воспитательно-образовательной работы 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 </a:t>
            </a:r>
            <a:br>
              <a:rPr lang="ru-RU" dirty="0" smtClean="0">
                <a:solidFill>
                  <a:srgbClr val="3333CC"/>
                </a:solidFill>
              </a:rPr>
            </a:br>
            <a:r>
              <a:rPr lang="ru-RU" dirty="0" smtClean="0">
                <a:solidFill>
                  <a:srgbClr val="3333CC"/>
                </a:solidFill>
              </a:rPr>
              <a:t>Структурные элементы рабочей программы педагога ДОО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2332037"/>
            <a:ext cx="8229600" cy="4525963"/>
          </a:xfrm>
        </p:spPr>
        <p:txBody>
          <a:bodyPr/>
          <a:lstStyle/>
          <a:p>
            <a:r>
              <a:rPr lang="ru-RU" dirty="0" smtClean="0"/>
              <a:t>Целевой раздел</a:t>
            </a:r>
          </a:p>
          <a:p>
            <a:r>
              <a:rPr lang="ru-RU" dirty="0" smtClean="0"/>
              <a:t>Содержательный</a:t>
            </a:r>
          </a:p>
          <a:p>
            <a:r>
              <a:rPr lang="ru-RU" dirty="0" smtClean="0"/>
              <a:t>Организационный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70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CC"/>
                </a:solidFill>
              </a:rPr>
              <a:t>Титульный лист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 smtClean="0"/>
              <a:t>полное название дошкольной образовательной организации;</a:t>
            </a:r>
          </a:p>
          <a:p>
            <a:r>
              <a:rPr lang="ru-RU" dirty="0"/>
              <a:t>где,  когда  и  кем  утверждена  данная  программа  (в  правом  верхнем  углу  – утверждает  заведующая  ДОУ  (дата,  подпись,  номер  приказа, в  левом  верхнем  углу  – ПРИНЯТО  педагогическим  советом  учреждения,  номер  протокола)  </a:t>
            </a:r>
            <a:r>
              <a:rPr lang="ru-RU" dirty="0" smtClean="0"/>
              <a:t>; </a:t>
            </a:r>
            <a:endParaRPr lang="ru-RU" dirty="0"/>
          </a:p>
          <a:p>
            <a:pPr lvl="0"/>
            <a:r>
              <a:rPr lang="ru-RU" dirty="0" smtClean="0"/>
              <a:t>название рабочей программы;</a:t>
            </a:r>
          </a:p>
          <a:p>
            <a:pPr lvl="0"/>
            <a:r>
              <a:rPr lang="ru-RU" dirty="0" smtClean="0"/>
              <a:t> адресность (возрастная группа, возраст детей);</a:t>
            </a:r>
          </a:p>
          <a:p>
            <a:pPr lvl="0"/>
            <a:r>
              <a:rPr lang="ru-RU" dirty="0" smtClean="0"/>
              <a:t> сведения об авторе (должность, Ф. И. О.);</a:t>
            </a:r>
          </a:p>
          <a:p>
            <a:pPr lvl="0"/>
            <a:r>
              <a:rPr lang="ru-RU" dirty="0" smtClean="0"/>
              <a:t>место нахождения, год составления рабочей программы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	</a:t>
            </a:r>
            <a:r>
              <a:rPr lang="ru-RU" sz="4900" dirty="0">
                <a:solidFill>
                  <a:srgbClr val="3333CC"/>
                </a:solidFill>
              </a:rPr>
              <a:t>Содержание.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Прописывается  </a:t>
            </a:r>
            <a:r>
              <a:rPr lang="ru-RU" dirty="0"/>
              <a:t>содержание  рабочей  программы  и  указываются  страницы</a:t>
            </a:r>
          </a:p>
        </p:txBody>
      </p:sp>
    </p:spTree>
    <p:extLst>
      <p:ext uri="{BB962C8B-B14F-4D97-AF65-F5344CB8AC3E}">
        <p14:creationId xmlns:p14="http://schemas.microsoft.com/office/powerpoint/2010/main" val="2950609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3333CC"/>
                </a:solidFill>
              </a:rPr>
              <a:t>1.Целевой раздел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786874" cy="484030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Пояснительная записка:</a:t>
            </a:r>
          </a:p>
          <a:p>
            <a:pPr>
              <a:buNone/>
            </a:pPr>
            <a:r>
              <a:rPr lang="ru-RU" b="1" dirty="0" smtClean="0"/>
              <a:t>-</a:t>
            </a:r>
            <a:r>
              <a:rPr lang="ru-RU" dirty="0" smtClean="0"/>
              <a:t> Нормативные документы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-Цели и задачи реализации Программы</a:t>
            </a:r>
          </a:p>
          <a:p>
            <a:pPr marL="0" indent="0" hangingPunct="0">
              <a:buNone/>
            </a:pPr>
            <a:r>
              <a:rPr lang="ru-RU" dirty="0"/>
              <a:t>-Принципы и подходы к формированию Программы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dirty="0" smtClean="0"/>
              <a:t>- </a:t>
            </a:r>
            <a:r>
              <a:rPr lang="ru-RU" dirty="0"/>
              <a:t>Характеристики особенностей развития детей определенного </a:t>
            </a:r>
            <a:r>
              <a:rPr lang="ru-RU" dirty="0" smtClean="0"/>
              <a:t>возраста и другие значимые характеристики</a:t>
            </a:r>
            <a:endParaRPr lang="ru-RU" dirty="0"/>
          </a:p>
          <a:p>
            <a:pPr marL="0" indent="0">
              <a:buNone/>
            </a:pPr>
            <a:r>
              <a:rPr lang="ru-RU" b="1" dirty="0" smtClean="0"/>
              <a:t>Планируемые </a:t>
            </a:r>
            <a:r>
              <a:rPr lang="ru-RU" b="1" dirty="0"/>
              <a:t>результаты освоения </a:t>
            </a:r>
            <a:r>
              <a:rPr lang="ru-RU" b="1" dirty="0" smtClean="0"/>
              <a:t>программы</a:t>
            </a:r>
          </a:p>
          <a:p>
            <a:pPr marL="0" indent="0">
              <a:buNone/>
            </a:pPr>
            <a:r>
              <a:rPr lang="ru-RU" b="1" dirty="0" smtClean="0"/>
              <a:t>-</a:t>
            </a:r>
            <a:r>
              <a:rPr lang="ru-RU" dirty="0" smtClean="0"/>
              <a:t>Целевые ориентиры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-Система </a:t>
            </a:r>
            <a:r>
              <a:rPr lang="ru-RU" dirty="0"/>
              <a:t>оценки результатов освоения </a:t>
            </a:r>
            <a:r>
              <a:rPr lang="ru-RU" dirty="0" smtClean="0"/>
              <a:t>программы(педагогическая диагностика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Перечень нормативных документов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858312" cy="500066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Федеральный закон от 29.12.2012 № 273-ФЭ «Об образовании в Российской Федерации»;</a:t>
            </a:r>
          </a:p>
          <a:p>
            <a:pPr lvl="0"/>
            <a:r>
              <a:rPr lang="ru-RU" dirty="0" smtClean="0"/>
              <a:t> постановление Главного государственного санитарного врача РФ от 15.05.2013 № 26 «Об утверждении </a:t>
            </a:r>
            <a:r>
              <a:rPr lang="ru-RU" dirty="0" err="1" smtClean="0"/>
              <a:t>СанПиН</a:t>
            </a:r>
            <a:r>
              <a:rPr lang="ru-RU" dirty="0" smtClean="0"/>
              <a:t> 2.4.1.3049-13 "Санитарно- эпидемиологические требования к устройству, содержанию и организации режима работы дошкольных образовательных организаций"»; </a:t>
            </a:r>
          </a:p>
          <a:p>
            <a:pPr lvl="0"/>
            <a:r>
              <a:rPr lang="ru-RU" dirty="0" smtClean="0"/>
              <a:t>приказ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30.08.2013 № 1014 «Об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образования»;</a:t>
            </a:r>
          </a:p>
          <a:p>
            <a:pPr lvl="0"/>
            <a:r>
              <a:rPr lang="ru-RU" dirty="0" smtClean="0"/>
              <a:t> приказ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17.10.2013 № 1155 «Об утверждении Федерального государственного образовательного стандарта дошкольного образования»;</a:t>
            </a:r>
          </a:p>
          <a:p>
            <a:pPr lvl="0"/>
            <a:r>
              <a:rPr lang="ru-RU" dirty="0" smtClean="0"/>
              <a:t> нормативные документы регионального и муниципального уровней.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Цели и задачи рабочей программы 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72885"/>
            <a:ext cx="8858312" cy="5126055"/>
          </a:xfrm>
        </p:spPr>
        <p:txBody>
          <a:bodyPr>
            <a:noAutofit/>
          </a:bodyPr>
          <a:lstStyle/>
          <a:p>
            <a:r>
              <a:rPr lang="ru-RU" sz="3600" dirty="0"/>
              <a:t>основные цели </a:t>
            </a:r>
            <a:r>
              <a:rPr lang="ru-RU" sz="3600" dirty="0" err="1"/>
              <a:t>ФГОС</a:t>
            </a:r>
            <a:r>
              <a:rPr lang="ru-RU" sz="3600" dirty="0"/>
              <a:t> дошкольного </a:t>
            </a:r>
            <a:r>
              <a:rPr lang="ru-RU" sz="3600" dirty="0" smtClean="0"/>
              <a:t>образования </a:t>
            </a:r>
          </a:p>
          <a:p>
            <a:r>
              <a:rPr lang="ru-RU" sz="3600" dirty="0" smtClean="0"/>
              <a:t>цели и задачи </a:t>
            </a:r>
            <a:r>
              <a:rPr lang="ru-RU" sz="3600" dirty="0"/>
              <a:t>образовательной программы ДОУ (основная и вариативная часть)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Принципы рабочей программы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357298"/>
            <a:ext cx="8929718" cy="5214974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5000" dirty="0" smtClean="0"/>
              <a:t>полноценное проживание ребенком всех этапов детства (младенческого, раннего и дошкольного возраста), обогащение (амплификация) детского развития;</a:t>
            </a:r>
          </a:p>
          <a:p>
            <a:pPr lvl="0"/>
            <a:r>
              <a:rPr lang="ru-RU" sz="5000" dirty="0" smtClean="0"/>
              <a:t> построение образовательной деятельности на основе индивидуальных особенностей каждого ребенка, в рамках которой ребенок активно выбирает содержание своего образования, становится субъектом образования;</a:t>
            </a:r>
          </a:p>
          <a:p>
            <a:pPr lvl="0"/>
            <a:r>
              <a:rPr lang="ru-RU" sz="5000" dirty="0" smtClean="0"/>
              <a:t> содействие и сотрудничество детей и взрослых, признание ребенка полноценным участником (субъектом) образовательных отношений;</a:t>
            </a:r>
          </a:p>
          <a:p>
            <a:pPr lvl="0"/>
            <a:r>
              <a:rPr lang="ru-RU" sz="5000" dirty="0" smtClean="0"/>
              <a:t> поддержка инициативы детей в различных видах деятельности;</a:t>
            </a:r>
          </a:p>
          <a:p>
            <a:pPr lvl="0"/>
            <a:r>
              <a:rPr lang="ru-RU" sz="5000" dirty="0" smtClean="0"/>
              <a:t> сотрудничество организации с семьей;</a:t>
            </a:r>
          </a:p>
          <a:p>
            <a:pPr lvl="0"/>
            <a:r>
              <a:rPr lang="ru-RU" sz="5000" dirty="0" smtClean="0"/>
              <a:t> приобщение детей к </a:t>
            </a:r>
            <a:r>
              <a:rPr lang="ru-RU" sz="5000" dirty="0" err="1" smtClean="0"/>
              <a:t>социокультурным</a:t>
            </a:r>
            <a:r>
              <a:rPr lang="ru-RU" sz="5000" dirty="0" smtClean="0"/>
              <a:t> нормам, традициям семьи, общества и государства;</a:t>
            </a:r>
          </a:p>
          <a:p>
            <a:r>
              <a:rPr lang="ru-RU" sz="5000" dirty="0" smtClean="0"/>
              <a:t> стимулирование познавательных интересов и действий ребенка в различных видах деятельности; </a:t>
            </a:r>
          </a:p>
          <a:p>
            <a:r>
              <a:rPr lang="ru-RU" sz="5000" dirty="0" smtClean="0"/>
              <a:t>возрастная адекватность дошкольного образования (соответствие условий, требований, методов возрасту и особенностям развития);</a:t>
            </a:r>
          </a:p>
          <a:p>
            <a:r>
              <a:rPr lang="ru-RU" sz="5000" dirty="0" smtClean="0"/>
              <a:t> учет этнокультурной ситуации развития детей.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688" y="476672"/>
            <a:ext cx="8858312" cy="179704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3333CC"/>
                </a:solidFill>
              </a:rPr>
              <a:t>Характеристика возрастных  и индивидуальных особенностей воспитанников группы</a:t>
            </a:r>
            <a:endParaRPr lang="ru-RU" sz="36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1745" y="2254317"/>
            <a:ext cx="8533612" cy="4646890"/>
          </a:xfrm>
        </p:spPr>
        <p:txBody>
          <a:bodyPr/>
          <a:lstStyle/>
          <a:p>
            <a:r>
              <a:rPr lang="ru-RU" dirty="0" smtClean="0"/>
              <a:t>описание контингента детей - (возраст, пол, национальная принадлежность, группа здоровья); </a:t>
            </a:r>
          </a:p>
          <a:p>
            <a:r>
              <a:rPr lang="ru-RU" dirty="0" smtClean="0"/>
              <a:t>характерные особенности данного возраста</a:t>
            </a:r>
          </a:p>
          <a:p>
            <a:r>
              <a:rPr lang="ru-RU" dirty="0" smtClean="0"/>
              <a:t>особенностей развития  детей данной группы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3333CC"/>
                </a:solidFill>
              </a:rPr>
              <a:t>Основание:</a:t>
            </a:r>
            <a:endParaRPr lang="ru-RU" sz="40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Федерального закона от 29.12.2012   № 273-ФЗ "Об образовании в Российской Федерации"                </a:t>
            </a:r>
          </a:p>
          <a:p>
            <a:r>
              <a:rPr lang="ru-RU" sz="3600" dirty="0" smtClean="0"/>
              <a:t>ст. 48 Закона № 273-ФЗ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Планируемые результаты освоения программы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4400568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sz="3600" dirty="0" smtClean="0"/>
          </a:p>
          <a:p>
            <a:r>
              <a:rPr lang="ru-RU" sz="3600" dirty="0" smtClean="0"/>
              <a:t>Целевые ориентиры</a:t>
            </a:r>
          </a:p>
          <a:p>
            <a:r>
              <a:rPr lang="ru-RU" sz="3600" dirty="0" smtClean="0"/>
              <a:t>Оценка результатов освоения программы</a:t>
            </a:r>
            <a:endParaRPr lang="ru-RU" sz="3600" dirty="0"/>
          </a:p>
          <a:p>
            <a:pPr marL="0" indent="0">
              <a:buNone/>
            </a:pPr>
            <a:r>
              <a:rPr lang="ru-RU" sz="3600" dirty="0" smtClean="0"/>
              <a:t>перечень используемых диагностических методик с указанием периода и цели проведения диагностики</a:t>
            </a:r>
          </a:p>
          <a:p>
            <a:pPr algn="ctr">
              <a:buNone/>
            </a:pPr>
            <a:r>
              <a:rPr lang="ru-RU" sz="3600" b="1" dirty="0" smtClean="0"/>
              <a:t>Итог:</a:t>
            </a:r>
            <a:r>
              <a:rPr lang="ru-RU" sz="3600" dirty="0" smtClean="0"/>
              <a:t> индивидуальные маршруты детей группы</a:t>
            </a:r>
            <a:endParaRPr lang="ru-RU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2. Содержательный раздел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196752"/>
            <a:ext cx="9001156" cy="537552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Образовательная деятельность </a:t>
            </a:r>
            <a:r>
              <a:rPr lang="ru-RU" dirty="0"/>
              <a:t>в соответствии с направлениями развития ребенка  в пяти образовательных областях</a:t>
            </a:r>
            <a:r>
              <a:rPr lang="ru-RU" dirty="0" smtClean="0"/>
              <a:t>.</a:t>
            </a:r>
            <a:endParaRPr lang="ru-RU" dirty="0"/>
          </a:p>
          <a:p>
            <a:pPr lvl="0"/>
            <a:r>
              <a:rPr lang="ru-RU" dirty="0" smtClean="0"/>
              <a:t>Описание </a:t>
            </a:r>
            <a:r>
              <a:rPr lang="ru-RU" dirty="0"/>
              <a:t>вариативных форм, способов, методов и средств реализации Программы с учетом возрастных и индивидуальных особенностей воспитанников, специфики их образовательных потребностей и интересов</a:t>
            </a:r>
          </a:p>
          <a:p>
            <a:pPr lvl="0"/>
            <a:r>
              <a:rPr lang="ru-RU" dirty="0" smtClean="0"/>
              <a:t> Особенности </a:t>
            </a:r>
            <a:r>
              <a:rPr lang="ru-RU" dirty="0"/>
              <a:t>взаимодействия педагогического коллектива с семьями </a:t>
            </a:r>
            <a:r>
              <a:rPr lang="ru-RU" dirty="0" smtClean="0"/>
              <a:t>воспитанников</a:t>
            </a:r>
            <a:endParaRPr lang="ru-RU" dirty="0"/>
          </a:p>
          <a:p>
            <a:r>
              <a:rPr lang="ru-RU" dirty="0"/>
              <a:t>Коррекционно-развивающая работа с детьми </a:t>
            </a:r>
          </a:p>
          <a:p>
            <a:pPr lvl="0"/>
            <a:endParaRPr lang="ru-RU" dirty="0" smtClean="0"/>
          </a:p>
          <a:p>
            <a:pPr lvl="0"/>
            <a:endParaRPr lang="ru-RU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86847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Модель организации образовательной деятельности в группе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>
            <a:normAutofit/>
          </a:bodyPr>
          <a:lstStyle/>
          <a:p>
            <a:r>
              <a:rPr lang="ru-RU" dirty="0" smtClean="0"/>
              <a:t>Совместная деятельность взрослого и детей: (</a:t>
            </a:r>
            <a:r>
              <a:rPr lang="ru-RU" dirty="0" err="1" smtClean="0"/>
              <a:t>НОД</a:t>
            </a:r>
            <a:r>
              <a:rPr lang="ru-RU" dirty="0" smtClean="0"/>
              <a:t>, </a:t>
            </a:r>
            <a:r>
              <a:rPr lang="ru-RU" dirty="0" err="1" smtClean="0"/>
              <a:t>ОДРМ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-групповая, </a:t>
            </a:r>
          </a:p>
          <a:p>
            <a:pPr>
              <a:buNone/>
            </a:pPr>
            <a:r>
              <a:rPr lang="ru-RU" dirty="0" smtClean="0"/>
              <a:t>-подгрупповая, </a:t>
            </a:r>
          </a:p>
          <a:p>
            <a:pPr>
              <a:buNone/>
            </a:pPr>
            <a:r>
              <a:rPr lang="ru-RU" dirty="0" smtClean="0"/>
              <a:t>-индивидуальная;</a:t>
            </a:r>
          </a:p>
          <a:p>
            <a:r>
              <a:rPr lang="ru-RU" dirty="0" smtClean="0"/>
              <a:t>самостоятельная деятельность детей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Взаимодействие </a:t>
            </a:r>
            <a:br>
              <a:rPr lang="ru-RU" dirty="0" smtClean="0">
                <a:solidFill>
                  <a:srgbClr val="3333CC"/>
                </a:solidFill>
              </a:rPr>
            </a:br>
            <a:r>
              <a:rPr lang="ru-RU" dirty="0" smtClean="0">
                <a:solidFill>
                  <a:srgbClr val="3333CC"/>
                </a:solidFill>
              </a:rPr>
              <a:t>с родителями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Может быть представлено</a:t>
            </a:r>
            <a:r>
              <a:rPr lang="ru-RU" dirty="0" smtClean="0"/>
              <a:t>: </a:t>
            </a:r>
          </a:p>
          <a:p>
            <a:r>
              <a:rPr lang="ru-RU" dirty="0" smtClean="0"/>
              <a:t>перспективного плана по взаимодействию с родителями;</a:t>
            </a:r>
          </a:p>
          <a:p>
            <a:r>
              <a:rPr lang="ru-RU" dirty="0" smtClean="0"/>
              <a:t>отдельной графы «Взаимодействие с родителями» в содержании тематической недели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3. Организационный раздел 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Распорядок </a:t>
            </a:r>
            <a:r>
              <a:rPr lang="ru-RU" dirty="0"/>
              <a:t>дня (холодный и теплый периоды, режим закаливания и двигательный режим)</a:t>
            </a:r>
          </a:p>
          <a:p>
            <a:r>
              <a:rPr lang="ru-RU" dirty="0" smtClean="0"/>
              <a:t>Учебный план (объем образовательной нагрузки)</a:t>
            </a:r>
            <a:endParaRPr lang="ru-RU" dirty="0"/>
          </a:p>
          <a:p>
            <a:pPr hangingPunct="0"/>
            <a:r>
              <a:rPr lang="ru-RU" dirty="0"/>
              <a:t>Организация развивающей предметно-пространственной </a:t>
            </a:r>
            <a:r>
              <a:rPr lang="ru-RU" dirty="0" smtClean="0"/>
              <a:t>среды</a:t>
            </a:r>
          </a:p>
          <a:p>
            <a:pPr hangingPunct="0"/>
            <a:r>
              <a:rPr lang="ru-RU" dirty="0"/>
              <a:t>Материально-техническое обеспечение Программы и методическое </a:t>
            </a:r>
            <a:r>
              <a:rPr lang="ru-RU" dirty="0" smtClean="0"/>
              <a:t>обеспечение</a:t>
            </a:r>
            <a:endParaRPr lang="ru-RU" dirty="0"/>
          </a:p>
          <a:p>
            <a:r>
              <a:rPr lang="ru-RU" dirty="0" err="1" smtClean="0"/>
              <a:t>Культурно-досуговая</a:t>
            </a:r>
            <a:r>
              <a:rPr lang="ru-RU" dirty="0" smtClean="0"/>
              <a:t> </a:t>
            </a:r>
            <a:r>
              <a:rPr lang="ru-RU" dirty="0"/>
              <a:t>деятельность (особенности традиционных событий, праздников, </a:t>
            </a:r>
            <a:r>
              <a:rPr lang="ru-RU" dirty="0" smtClean="0"/>
              <a:t>мероприятий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Развивающая предметно-пространственная </a:t>
            </a:r>
            <a:r>
              <a:rPr lang="ru-RU" dirty="0">
                <a:solidFill>
                  <a:srgbClr val="3333CC"/>
                </a:solidFill>
              </a:rPr>
              <a:t>среда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среда </a:t>
            </a:r>
            <a:r>
              <a:rPr lang="ru-RU" dirty="0"/>
              <a:t>групповой ячейки;</a:t>
            </a:r>
          </a:p>
          <a:p>
            <a:r>
              <a:rPr lang="ru-RU" dirty="0" smtClean="0"/>
              <a:t>помещения </a:t>
            </a:r>
            <a:r>
              <a:rPr lang="ru-RU" dirty="0" err="1"/>
              <a:t>ДОО</a:t>
            </a:r>
            <a:r>
              <a:rPr lang="ru-RU" dirty="0"/>
              <a:t>, которые используются для реализации рабочей программы данной возрастной группы.</a:t>
            </a:r>
          </a:p>
          <a:p>
            <a:r>
              <a:rPr lang="ru-RU" dirty="0" smtClean="0"/>
              <a:t>территория </a:t>
            </a:r>
            <a:r>
              <a:rPr lang="ru-RU" dirty="0" err="1"/>
              <a:t>ДОО</a:t>
            </a:r>
            <a:r>
              <a:rPr lang="ru-RU" dirty="0"/>
              <a:t> (например, прогулочный участок, спортивная площадка, экологическая тропа и т, д.);</a:t>
            </a:r>
          </a:p>
          <a:p>
            <a:r>
              <a:rPr lang="ru-RU" dirty="0" smtClean="0"/>
              <a:t>среда </a:t>
            </a:r>
            <a:r>
              <a:rPr lang="ru-RU" dirty="0"/>
              <a:t>ближайшего социума, используемого в образовательном процессе (например, школа, библиотека, музей)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242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Приложение(</a:t>
            </a:r>
            <a:r>
              <a:rPr lang="ru-RU" sz="2200" dirty="0" smtClean="0">
                <a:solidFill>
                  <a:srgbClr val="3333CC"/>
                </a:solidFill>
              </a:rPr>
              <a:t>дополнительный раздел</a:t>
            </a:r>
            <a:r>
              <a:rPr lang="ru-RU" dirty="0" smtClean="0">
                <a:solidFill>
                  <a:srgbClr val="3333CC"/>
                </a:solidFill>
              </a:rPr>
              <a:t>)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715436" cy="535785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конспекты (сценарии) различных форм образовательной деятельности с детьми;</a:t>
            </a:r>
          </a:p>
          <a:p>
            <a:pPr lvl="0"/>
            <a:r>
              <a:rPr lang="ru-RU" dirty="0" smtClean="0"/>
              <a:t> картотеки игр и игровых упражнений;</a:t>
            </a:r>
          </a:p>
          <a:p>
            <a:pPr lvl="0"/>
            <a:r>
              <a:rPr lang="ru-RU" dirty="0" smtClean="0"/>
              <a:t> сценарии различных форм сотрудничества с семьями воспитанников;</a:t>
            </a:r>
          </a:p>
          <a:p>
            <a:pPr lvl="0"/>
            <a:r>
              <a:rPr lang="ru-RU" dirty="0" smtClean="0"/>
              <a:t> комплексы утренней гимнастики;</a:t>
            </a:r>
          </a:p>
          <a:p>
            <a:pPr lvl="0"/>
            <a:r>
              <a:rPr lang="ru-RU" dirty="0" smtClean="0"/>
              <a:t> визуальные средства информации (материалы наглядной пропаганды, размещенные на стендах, в буклетах и памятках и т. д.).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9001156" cy="1857388"/>
          </a:xfrm>
        </p:spPr>
        <p:txBody>
          <a:bodyPr>
            <a:normAutofit fontScale="90000"/>
          </a:bodyPr>
          <a:lstStyle/>
          <a:p>
            <a:r>
              <a:rPr lang="ru-RU" b="0" dirty="0"/>
              <a:t/>
            </a:r>
            <a:br>
              <a:rPr lang="ru-RU" b="0" dirty="0"/>
            </a:br>
            <a:r>
              <a:rPr lang="ru-RU" sz="4200" dirty="0" smtClean="0">
                <a:solidFill>
                  <a:srgbClr val="3333CC"/>
                </a:solidFill>
              </a:rPr>
              <a:t> технические требования к оформлению рабочей программы: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00240"/>
            <a:ext cx="8929718" cy="471490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формат листов А</a:t>
            </a:r>
            <a:r>
              <a:rPr lang="en-US" dirty="0" smtClean="0"/>
              <a:t>4; </a:t>
            </a:r>
            <a:endParaRPr lang="ru-RU" dirty="0" smtClean="0"/>
          </a:p>
          <a:p>
            <a:r>
              <a:rPr lang="ru-RU" dirty="0" smtClean="0"/>
              <a:t>редактор </a:t>
            </a:r>
            <a:r>
              <a:rPr lang="en-US" dirty="0" smtClean="0"/>
              <a:t>Word for Windows;</a:t>
            </a:r>
            <a:endParaRPr lang="ru-RU" dirty="0" smtClean="0"/>
          </a:p>
          <a:p>
            <a:r>
              <a:rPr lang="en-US" dirty="0" smtClean="0"/>
              <a:t> </a:t>
            </a:r>
            <a:r>
              <a:rPr lang="ru-RU" dirty="0" smtClean="0"/>
              <a:t>шрифт </a:t>
            </a:r>
            <a:r>
              <a:rPr lang="en-US" dirty="0" smtClean="0"/>
              <a:t>Times New Roman; </a:t>
            </a:r>
            <a:endParaRPr lang="ru-RU" dirty="0" smtClean="0"/>
          </a:p>
          <a:p>
            <a:r>
              <a:rPr lang="ru-RU" dirty="0" smtClean="0"/>
              <a:t>кегль </a:t>
            </a:r>
            <a:r>
              <a:rPr lang="en-US" dirty="0" smtClean="0"/>
              <a:t>12—14;</a:t>
            </a:r>
            <a:endParaRPr lang="ru-RU" dirty="0" smtClean="0"/>
          </a:p>
          <a:p>
            <a:r>
              <a:rPr lang="ru-RU" dirty="0" smtClean="0"/>
              <a:t>междустрочный интервал - одинарный;</a:t>
            </a:r>
          </a:p>
          <a:p>
            <a:r>
              <a:rPr lang="ru-RU" dirty="0" smtClean="0"/>
              <a:t> поля со всех сторон 2 см; </a:t>
            </a:r>
          </a:p>
          <a:p>
            <a:r>
              <a:rPr lang="ru-RU" dirty="0" smtClean="0"/>
              <a:t>выравнивание по ширине, </a:t>
            </a:r>
          </a:p>
          <a:p>
            <a:r>
              <a:rPr lang="ru-RU" dirty="0" smtClean="0"/>
              <a:t>абзац 1 см;</a:t>
            </a:r>
          </a:p>
          <a:p>
            <a:r>
              <a:rPr lang="ru-RU" dirty="0" smtClean="0"/>
              <a:t> переносы в тексте не ставятся; </a:t>
            </a:r>
          </a:p>
          <a:p>
            <a:r>
              <a:rPr lang="ru-RU" dirty="0" smtClean="0"/>
              <a:t>центровка заголовков и абзацы в тексте выполняются при помощи средств </a:t>
            </a:r>
            <a:r>
              <a:rPr lang="en-US" dirty="0" smtClean="0"/>
              <a:t>Word</a:t>
            </a:r>
            <a:r>
              <a:rPr lang="ru-RU" dirty="0" smtClean="0"/>
              <a:t>;</a:t>
            </a:r>
          </a:p>
          <a:p>
            <a:r>
              <a:rPr lang="ru-RU" dirty="0" smtClean="0"/>
              <a:t> таблицы вставляются непосредственно в текст;</a:t>
            </a:r>
          </a:p>
          <a:p>
            <a:r>
              <a:rPr lang="ru-RU" dirty="0" smtClean="0"/>
              <a:t>нумерация страниц, кроме титульного листа и приложений.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00" dirty="0" smtClean="0">
                <a:solidFill>
                  <a:srgbClr val="3333CC"/>
                </a:solidFill>
              </a:rPr>
              <a:t>Технология разработки</a:t>
            </a:r>
            <a:endParaRPr lang="ru-RU" sz="3800" dirty="0">
              <a:solidFill>
                <a:srgbClr val="3333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Разработка положения о рабочей программе, принятие на педсовете, утверждение руководителем</a:t>
            </a:r>
          </a:p>
          <a:p>
            <a:r>
              <a:rPr lang="ru-RU" dirty="0" smtClean="0"/>
              <a:t>Создание творческих групп для разработки рабочих программ каждой возрастной группы</a:t>
            </a:r>
          </a:p>
          <a:p>
            <a:r>
              <a:rPr lang="ru-RU" dirty="0" smtClean="0"/>
              <a:t>Принятие на педсовете и утверждение рабочих программ в начале каждого учебного года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0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800" dirty="0">
                <a:solidFill>
                  <a:srgbClr val="3333CC"/>
                </a:solidFill>
              </a:rPr>
              <a:t>Положение о рабочей программе в </a:t>
            </a:r>
            <a:r>
              <a:rPr lang="ru-RU" sz="3800" dirty="0" err="1">
                <a:solidFill>
                  <a:srgbClr val="3333CC"/>
                </a:solidFill>
              </a:rPr>
              <a:t>ДОО</a:t>
            </a:r>
            <a:endParaRPr lang="ru-RU" sz="3800" dirty="0">
              <a:solidFill>
                <a:srgbClr val="3333CC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цели </a:t>
            </a:r>
            <a:r>
              <a:rPr lang="ru-RU" dirty="0"/>
              <a:t>и задачи </a:t>
            </a:r>
            <a:r>
              <a:rPr lang="ru-RU" dirty="0" smtClean="0"/>
              <a:t>программы</a:t>
            </a:r>
          </a:p>
          <a:p>
            <a:r>
              <a:rPr lang="ru-RU" dirty="0" smtClean="0"/>
              <a:t> </a:t>
            </a:r>
            <a:r>
              <a:rPr lang="ru-RU" dirty="0"/>
              <a:t>структура программы, </a:t>
            </a:r>
            <a:endParaRPr lang="ru-RU" dirty="0" smtClean="0"/>
          </a:p>
          <a:p>
            <a:r>
              <a:rPr lang="ru-RU" dirty="0" smtClean="0"/>
              <a:t>требования </a:t>
            </a:r>
            <a:r>
              <a:rPr lang="ru-RU" dirty="0"/>
              <a:t>к содержанию рабочей программы, </a:t>
            </a:r>
            <a:endParaRPr lang="ru-RU" dirty="0" smtClean="0"/>
          </a:p>
          <a:p>
            <a:r>
              <a:rPr lang="ru-RU" dirty="0" smtClean="0"/>
              <a:t> требования </a:t>
            </a:r>
            <a:r>
              <a:rPr lang="ru-RU" dirty="0"/>
              <a:t>к оформлению рабочих программ, </a:t>
            </a:r>
            <a:endParaRPr lang="ru-RU" dirty="0" smtClean="0"/>
          </a:p>
          <a:p>
            <a:r>
              <a:rPr lang="ru-RU" dirty="0" smtClean="0"/>
              <a:t>рассмотрение </a:t>
            </a:r>
            <a:r>
              <a:rPr lang="ru-RU" dirty="0"/>
              <a:t>и утверждение рабочих программ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контроль, хранение рабочих программ.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0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424936" cy="2395736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ru-RU" sz="3200" dirty="0">
                <a:solidFill>
                  <a:srgbClr val="3333CC"/>
                </a:solidFill>
              </a:rPr>
              <a:t>Федеральный государственный образовательный стандарт дошкольного </a:t>
            </a:r>
            <a:r>
              <a:rPr lang="ru-RU" sz="3200" dirty="0" smtClean="0">
                <a:solidFill>
                  <a:srgbClr val="3333CC"/>
                </a:solidFill>
              </a:rPr>
              <a:t>образования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1400" b="0" spc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</a:rPr>
              <a:t>Утвержден приказом </a:t>
            </a:r>
            <a:r>
              <a:rPr lang="ru-RU" sz="1400" b="0" spc="0" dirty="0" err="1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</a:rPr>
              <a:t>Минобрнауки</a:t>
            </a:r>
            <a:r>
              <a:rPr lang="ru-RU" sz="1400" b="0" spc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</a:rPr>
              <a:t> России от 17 октября 2013 г. № 1155.</a:t>
            </a:r>
            <a:br>
              <a:rPr lang="ru-RU" sz="1400" b="0" spc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</a:rPr>
            </a:br>
            <a:r>
              <a:rPr lang="ru-RU" sz="1400" b="0" spc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</a:rPr>
              <a:t>Зарегистрирован в Минюсте России 14 ноября 2013 г., </a:t>
            </a:r>
            <a:br>
              <a:rPr lang="ru-RU" sz="1400" b="0" spc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</a:rPr>
            </a:br>
            <a:r>
              <a:rPr lang="ru-RU" sz="1400" b="0" spc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</a:rPr>
              <a:t>регистрационный № 30 384</a:t>
            </a:r>
            <a:br>
              <a:rPr lang="ru-RU" sz="1400" b="0" spc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075240" cy="3633267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2800" dirty="0" smtClean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2800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Не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предусматривает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800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разработку рабочих программ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6297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78112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 «Справочник старшего воспитателя дошкольного учреждения» №6. 2014 г</a:t>
            </a:r>
          </a:p>
          <a:p>
            <a:pPr marL="0" indent="0">
              <a:buNone/>
            </a:pPr>
            <a:r>
              <a:rPr lang="ru-RU" dirty="0" smtClean="0"/>
              <a:t>«Составление </a:t>
            </a:r>
            <a:r>
              <a:rPr lang="ru-RU" dirty="0"/>
              <a:t>рабочей программы педагога </a:t>
            </a:r>
            <a:r>
              <a:rPr lang="ru-RU" dirty="0" err="1"/>
              <a:t>ДОО</a:t>
            </a:r>
            <a:r>
              <a:rPr lang="ru-RU" dirty="0"/>
              <a:t>»</a:t>
            </a:r>
          </a:p>
          <a:p>
            <a:r>
              <a:rPr lang="ru-RU" dirty="0"/>
              <a:t>Толстикова О</a:t>
            </a:r>
            <a:r>
              <a:rPr lang="ru-RU" dirty="0" smtClean="0"/>
              <a:t>. В</a:t>
            </a:r>
            <a:r>
              <a:rPr lang="ru-RU" dirty="0"/>
              <a:t>. Структура и содержание рабочей программы педагога дошкольного образовательного учреждения</a:t>
            </a:r>
            <a:r>
              <a:rPr lang="ru-RU" dirty="0" smtClean="0"/>
              <a:t>. Методические </a:t>
            </a:r>
            <a:r>
              <a:rPr lang="ru-RU" dirty="0"/>
              <a:t>рекомендации. –Екатеринбург: </a:t>
            </a:r>
            <a:r>
              <a:rPr lang="ru-RU" dirty="0" err="1" smtClean="0"/>
              <a:t>ИРРО,2006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«О </a:t>
            </a:r>
            <a:r>
              <a:rPr lang="ru-RU" dirty="0"/>
              <a:t>рабочей программе </a:t>
            </a:r>
            <a:r>
              <a:rPr lang="ru-RU" dirty="0" smtClean="0"/>
              <a:t>воспитателя» Н. А. </a:t>
            </a:r>
            <a:r>
              <a:rPr lang="ru-RU" dirty="0" err="1"/>
              <a:t>Матуняк</a:t>
            </a:r>
            <a:r>
              <a:rPr lang="ru-RU" dirty="0"/>
              <a:t> </a:t>
            </a:r>
            <a:r>
              <a:rPr lang="ru-RU" dirty="0" err="1" smtClean="0">
                <a:hlinkClick r:id="rId2"/>
              </a:rPr>
              <a:t>http</a:t>
            </a:r>
            <a:r>
              <a:rPr lang="ru-RU" dirty="0">
                <a:hlinkClick r:id="rId2"/>
              </a:rPr>
              <a:t>://</a:t>
            </a:r>
            <a:r>
              <a:rPr lang="ru-RU" dirty="0" err="1" smtClean="0">
                <a:hlinkClick r:id="rId2"/>
              </a:rPr>
              <a:t>wiki.tgl.net.ru</a:t>
            </a:r>
            <a:r>
              <a:rPr lang="ru-RU" dirty="0" smtClean="0">
                <a:hlinkClick r:id="rId2"/>
              </a:rPr>
              <a:t>/</a:t>
            </a:r>
            <a:r>
              <a:rPr lang="ru-RU" dirty="0" err="1" smtClean="0">
                <a:hlinkClick r:id="rId2"/>
              </a:rPr>
              <a:t>images</a:t>
            </a:r>
            <a:r>
              <a:rPr lang="ru-RU" dirty="0" smtClean="0">
                <a:hlinkClick r:id="rId2"/>
              </a:rPr>
              <a:t>/f/</a:t>
            </a:r>
            <a:r>
              <a:rPr lang="ru-RU" dirty="0" err="1" smtClean="0">
                <a:hlinkClick r:id="rId2"/>
              </a:rPr>
              <a:t>f9</a:t>
            </a:r>
            <a:r>
              <a:rPr lang="ru-RU" dirty="0" smtClean="0">
                <a:hlinkClick r:id="rId2"/>
              </a:rPr>
              <a:t>/</a:t>
            </a:r>
            <a:r>
              <a:rPr lang="ru-RU" dirty="0" err="1" smtClean="0">
                <a:hlinkClick r:id="rId2"/>
              </a:rPr>
              <a:t>РП_воспитателя_Матуняк.doc</a:t>
            </a:r>
            <a:endParaRPr lang="ru-RU" dirty="0" smtClean="0"/>
          </a:p>
          <a:p>
            <a:r>
              <a:rPr lang="ru-RU" dirty="0" err="1"/>
              <a:t>Вебинар</a:t>
            </a:r>
            <a:r>
              <a:rPr lang="ru-RU" dirty="0"/>
              <a:t> О. А. </a:t>
            </a:r>
            <a:r>
              <a:rPr lang="ru-RU" dirty="0" err="1"/>
              <a:t>Скоролуповой</a:t>
            </a:r>
            <a:r>
              <a:rPr lang="ru-RU" dirty="0"/>
              <a:t> "Рабочие программы дошкольного образования" (от 20.10.2016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err="1" smtClean="0">
                <a:hlinkClick r:id="rId3"/>
              </a:rPr>
              <a:t>www.youtube.com</a:t>
            </a:r>
            <a:r>
              <a:rPr lang="en-US" dirty="0" smtClean="0">
                <a:hlinkClick r:id="rId3"/>
              </a:rPr>
              <a:t>/</a:t>
            </a:r>
            <a:r>
              <a:rPr lang="en-US" dirty="0" err="1" smtClean="0">
                <a:hlinkClick r:id="rId3"/>
              </a:rPr>
              <a:t>watch?v</a:t>
            </a:r>
            <a:r>
              <a:rPr lang="en-US" dirty="0" smtClean="0">
                <a:hlinkClick r:id="rId3"/>
              </a:rPr>
              <a:t>=</a:t>
            </a:r>
            <a:r>
              <a:rPr lang="en-US" dirty="0" err="1" smtClean="0">
                <a:hlinkClick r:id="rId3"/>
              </a:rPr>
              <a:t>V3IIKhfvCmg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28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3333CC"/>
                </a:solidFill>
              </a:rPr>
              <a:t>Федеральный закон </a:t>
            </a:r>
            <a:r>
              <a:rPr lang="ru-RU" sz="3200" dirty="0">
                <a:solidFill>
                  <a:srgbClr val="3333CC"/>
                </a:solidFill>
              </a:rPr>
              <a:t>от 29.12.2012   № 273-ФЗ "Об образовании в Российской Федерации"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>
                <a:latin typeface="Cambria" pitchFamily="18" charset="0"/>
                <a:cs typeface="Times New Roman" panose="02020603050405020304" pitchFamily="18" charset="0"/>
              </a:rPr>
              <a:t>Педагогические работники обязаны:</a:t>
            </a:r>
          </a:p>
          <a:p>
            <a:pPr marL="0" indent="0">
              <a:buNone/>
            </a:pPr>
            <a:r>
              <a:rPr lang="ru-RU" sz="3600" dirty="0">
                <a:latin typeface="Cambria" pitchFamily="18" charset="0"/>
                <a:cs typeface="Times New Roman" panose="02020603050405020304" pitchFamily="18" charset="0"/>
              </a:rPr>
              <a:t>1) осуществлять свою деятельность на высоком профессиональном уровне, обеспечивать в полном объеме реализацию преподаваемых учебных предмета, курса, дисциплины (модуля) в соответствии с утвержденной </a:t>
            </a:r>
            <a:r>
              <a:rPr lang="ru-RU" sz="3600" dirty="0">
                <a:solidFill>
                  <a:srgbClr val="0070C0"/>
                </a:solidFill>
                <a:latin typeface="Cambria" pitchFamily="18" charset="0"/>
                <a:cs typeface="Times New Roman" panose="02020603050405020304" pitchFamily="18" charset="0"/>
              </a:rPr>
              <a:t>рабочей программой</a:t>
            </a:r>
          </a:p>
          <a:p>
            <a:pPr algn="r"/>
            <a:endParaRPr lang="ru-RU" sz="3600" dirty="0">
              <a:latin typeface="Cambria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3600" dirty="0">
                <a:latin typeface="Cambria" pitchFamily="18" charset="0"/>
                <a:cs typeface="Times New Roman" panose="02020603050405020304" pitchFamily="18" charset="0"/>
              </a:rPr>
              <a:t>(часть 1 пункта 1 статья 48)</a:t>
            </a:r>
          </a:p>
        </p:txBody>
      </p:sp>
    </p:spTree>
    <p:extLst>
      <p:ext uri="{BB962C8B-B14F-4D97-AF65-F5344CB8AC3E}">
        <p14:creationId xmlns:p14="http://schemas.microsoft.com/office/powerpoint/2010/main" val="225827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760" y="404664"/>
            <a:ext cx="8784976" cy="2088232"/>
          </a:xfrm>
        </p:spPr>
        <p:txBody>
          <a:bodyPr>
            <a:no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ru-RU" sz="1600" dirty="0" smtClean="0">
                <a:latin typeface="Cambria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Cambria" pitchFamily="18" charset="0"/>
                <a:cs typeface="Times New Roman" pitchFamily="18" charset="0"/>
              </a:rPr>
            </a:br>
            <a:r>
              <a:rPr lang="ru-RU" sz="1600" dirty="0">
                <a:latin typeface="Cambria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Cambria" pitchFamily="18" charset="0"/>
                <a:cs typeface="Times New Roman" pitchFamily="18" charset="0"/>
              </a:rPr>
            </a:br>
            <a:r>
              <a:rPr lang="ru-RU" sz="1600" dirty="0" smtClean="0">
                <a:latin typeface="Cambria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Cambria" pitchFamily="18" charset="0"/>
                <a:cs typeface="Times New Roman" pitchFamily="18" charset="0"/>
              </a:rPr>
            </a:br>
            <a:r>
              <a:rPr lang="ru-RU" sz="1600" dirty="0">
                <a:latin typeface="Cambria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Cambria" pitchFamily="18" charset="0"/>
                <a:cs typeface="Times New Roman" pitchFamily="18" charset="0"/>
              </a:rPr>
            </a:br>
            <a:r>
              <a:rPr lang="ru-RU" sz="1600" dirty="0" smtClean="0">
                <a:latin typeface="Cambria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Cambria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3333CC"/>
                </a:solidFill>
              </a:rPr>
              <a:t>ПРОФЕССИОНАЛЬНЫЙ СТАНДАРТ</a:t>
            </a:r>
            <a:r>
              <a:rPr lang="en-US" sz="3200" dirty="0" smtClean="0">
                <a:latin typeface="Cambria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Cambria" pitchFamily="18" charset="0"/>
                <a:cs typeface="Times New Roman" pitchFamily="18" charset="0"/>
              </a:rPr>
            </a:br>
            <a:r>
              <a:rPr lang="ru-RU" sz="1800" dirty="0" smtClean="0">
                <a:latin typeface="Cambria" pitchFamily="18" charset="0"/>
                <a:cs typeface="Times New Roman" pitchFamily="18" charset="0"/>
              </a:rPr>
              <a:t>ПЕДАГОГ </a:t>
            </a:r>
            <a:r>
              <a:rPr lang="ru-RU" sz="1800" dirty="0">
                <a:latin typeface="Cambria" pitchFamily="18" charset="0"/>
                <a:cs typeface="Times New Roman" pitchFamily="18" charset="0"/>
              </a:rPr>
              <a:t>(ПЕДАГОГИЧЕСКАЯ ДЕЯТЕЛЬНОСТЬ</a:t>
            </a:r>
            <a:br>
              <a:rPr lang="ru-RU" sz="1800" dirty="0">
                <a:latin typeface="Cambria" pitchFamily="18" charset="0"/>
                <a:cs typeface="Times New Roman" pitchFamily="18" charset="0"/>
              </a:rPr>
            </a:br>
            <a:r>
              <a:rPr lang="ru-RU" sz="1800" dirty="0" smtClean="0">
                <a:latin typeface="Cambria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Cambria" pitchFamily="18" charset="0"/>
                <a:cs typeface="Times New Roman" pitchFamily="18" charset="0"/>
              </a:rPr>
              <a:t>СФЕРЕ ДОШКОЛЬНОГО, НАЧАЛЬНОГО ОБЩЕГО, </a:t>
            </a:r>
            <a:r>
              <a:rPr lang="ru-RU" sz="1800" dirty="0" smtClean="0">
                <a:latin typeface="Cambria" pitchFamily="18" charset="0"/>
                <a:cs typeface="Times New Roman" pitchFamily="18" charset="0"/>
              </a:rPr>
              <a:t>ОСНОВНОГО</a:t>
            </a:r>
            <a:r>
              <a:rPr lang="en-US" sz="1800" dirty="0" smtClean="0"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Cambria" pitchFamily="18" charset="0"/>
                <a:cs typeface="Times New Roman" pitchFamily="18" charset="0"/>
              </a:rPr>
              <a:t>ОБЩЕГО</a:t>
            </a:r>
            <a:r>
              <a:rPr lang="ru-RU" sz="1800" dirty="0">
                <a:latin typeface="Cambria" pitchFamily="18" charset="0"/>
                <a:cs typeface="Times New Roman" pitchFamily="18" charset="0"/>
              </a:rPr>
              <a:t>, СРЕДНЕГО </a:t>
            </a:r>
            <a:r>
              <a:rPr lang="ru-RU" sz="1800" dirty="0" smtClean="0">
                <a:latin typeface="Cambria" pitchFamily="18" charset="0"/>
                <a:cs typeface="Times New Roman" pitchFamily="18" charset="0"/>
              </a:rPr>
              <a:t>ОБЩЕГО</a:t>
            </a:r>
            <a:r>
              <a:rPr lang="en-US" sz="1800" dirty="0" smtClean="0"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Cambria" pitchFamily="18" charset="0"/>
                <a:cs typeface="Times New Roman" pitchFamily="18" charset="0"/>
              </a:rPr>
              <a:t>О</a:t>
            </a:r>
            <a:r>
              <a:rPr lang="ru-RU" sz="1800" dirty="0" smtClean="0">
                <a:latin typeface="Cambria" pitchFamily="18" charset="0"/>
                <a:cs typeface="Times New Roman" pitchFamily="18" charset="0"/>
              </a:rPr>
              <a:t>БРАЗОВАНИЯ</a:t>
            </a:r>
            <a:r>
              <a:rPr lang="ru-RU" sz="1800" dirty="0">
                <a:latin typeface="Cambria" pitchFamily="18" charset="0"/>
                <a:cs typeface="Times New Roman" pitchFamily="18" charset="0"/>
              </a:rPr>
              <a:t>)</a:t>
            </a:r>
            <a:br>
              <a:rPr lang="ru-RU" sz="1800" dirty="0">
                <a:latin typeface="Cambria" pitchFamily="18" charset="0"/>
                <a:cs typeface="Times New Roman" pitchFamily="18" charset="0"/>
              </a:rPr>
            </a:br>
            <a:r>
              <a:rPr lang="ru-RU" sz="1800" dirty="0" smtClean="0">
                <a:latin typeface="Cambria" pitchFamily="18" charset="0"/>
                <a:cs typeface="Times New Roman" pitchFamily="18" charset="0"/>
              </a:rPr>
              <a:t>(</a:t>
            </a:r>
            <a:r>
              <a:rPr lang="ru-RU" sz="1800" dirty="0">
                <a:latin typeface="Cambria" pitchFamily="18" charset="0"/>
                <a:cs typeface="Times New Roman" pitchFamily="18" charset="0"/>
              </a:rPr>
              <a:t>ВОСПИТАТЕЛЬ, УЧИТЕЛЬ) </a:t>
            </a:r>
            <a:r>
              <a:rPr lang="en-US" sz="2000" dirty="0" smtClean="0">
                <a:latin typeface="Cambria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Cambria" pitchFamily="18" charset="0"/>
                <a:cs typeface="Times New Roman" pitchFamily="18" charset="0"/>
              </a:rPr>
            </a:br>
            <a:r>
              <a:rPr lang="ru-RU" sz="2000" b="0" spc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Times New Roman" pitchFamily="18" charset="0"/>
              </a:rPr>
              <a:t>Утвержден приказом Минтруда России от 18 октября 2013 г. № </a:t>
            </a:r>
            <a:r>
              <a:rPr lang="ru-RU" sz="2000" b="0" spc="0" dirty="0" err="1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Times New Roman" pitchFamily="18" charset="0"/>
              </a:rPr>
              <a:t>544н</a:t>
            </a:r>
            <a:r>
              <a:rPr lang="ru-RU" sz="2000" b="0" spc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Times New Roman" pitchFamily="18" charset="0"/>
              </a:rPr>
              <a:t>.</a:t>
            </a:r>
            <a:br>
              <a:rPr lang="ru-RU" sz="2000" b="0" spc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Times New Roman" pitchFamily="18" charset="0"/>
              </a:rPr>
            </a:br>
            <a:r>
              <a:rPr lang="ru-RU" sz="2000" b="0" spc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Times New Roman" pitchFamily="18" charset="0"/>
              </a:rPr>
              <a:t>Зарегистрирован в Минюсте России 6 декабря 2013 г., регистрационный № 30 550</a:t>
            </a:r>
            <a:br>
              <a:rPr lang="ru-RU" sz="2000" b="0" spc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cs typeface="Times New Roman" pitchFamily="18" charset="0"/>
              </a:rPr>
            </a:br>
            <a:endParaRPr lang="ru-RU" sz="3200" dirty="0"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56992"/>
            <a:ext cx="9036496" cy="2520279"/>
          </a:xfrm>
        </p:spPr>
        <p:txBody>
          <a:bodyPr>
            <a:normAutofit fontScale="77500" lnSpcReduction="20000"/>
          </a:bodyPr>
          <a:lstStyle/>
          <a:p>
            <a:r>
              <a:rPr lang="ru-RU" sz="3600" dirty="0"/>
              <a:t>Разработка и реализация программ учебных дисциплин в рамках основной общеобразовательной </a:t>
            </a:r>
            <a:r>
              <a:rPr lang="ru-RU" sz="3600" dirty="0" smtClean="0"/>
              <a:t>программы</a:t>
            </a:r>
            <a:endParaRPr lang="en-US" sz="3600" dirty="0" smtClean="0"/>
          </a:p>
          <a:p>
            <a:endParaRPr lang="ru-RU" sz="3600" dirty="0">
              <a:latin typeface="Cambria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3600" dirty="0" smtClean="0">
                <a:latin typeface="Cambria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/>
              <a:t>Пункт 3.1.1 </a:t>
            </a:r>
            <a:r>
              <a:rPr lang="ru-RU" sz="3600" dirty="0" err="1"/>
              <a:t>Профстандарта</a:t>
            </a:r>
            <a:r>
              <a:rPr lang="ru-RU" sz="3600" dirty="0"/>
              <a:t>: </a:t>
            </a:r>
            <a:endParaRPr lang="en-US" sz="3600" dirty="0" smtClean="0"/>
          </a:p>
          <a:p>
            <a:pPr marL="0" indent="0" algn="r">
              <a:buNone/>
            </a:pPr>
            <a:r>
              <a:rPr lang="ru-RU" sz="3600" dirty="0" smtClean="0"/>
              <a:t>Общепедагогическая </a:t>
            </a:r>
            <a:r>
              <a:rPr lang="ru-RU" sz="3600" dirty="0"/>
              <a:t>функция. </a:t>
            </a:r>
            <a:r>
              <a:rPr lang="ru-RU" sz="3600" dirty="0" smtClean="0"/>
              <a:t>Обучение</a:t>
            </a:r>
            <a:r>
              <a:rPr lang="ru-RU" sz="3600" dirty="0" smtClean="0">
                <a:latin typeface="Cambria" pitchFamily="18" charset="0"/>
                <a:cs typeface="Times New Roman" panose="02020603050405020304" pitchFamily="18" charset="0"/>
              </a:rPr>
              <a:t>)</a:t>
            </a:r>
            <a:endParaRPr lang="ru-RU" sz="3600" dirty="0">
              <a:latin typeface="Cambria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7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Значение</a:t>
            </a:r>
            <a:br>
              <a:rPr lang="ru-RU" dirty="0" smtClean="0">
                <a:solidFill>
                  <a:srgbClr val="3333CC"/>
                </a:solidFill>
              </a:rPr>
            </a:br>
            <a:r>
              <a:rPr lang="ru-RU" dirty="0" smtClean="0">
                <a:solidFill>
                  <a:srgbClr val="3333CC"/>
                </a:solidFill>
              </a:rPr>
              <a:t>рабочей программы: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sz="3600" dirty="0" smtClean="0"/>
              <a:t>Рациональная организация образовательного процесса, оптимальное соотнесение разных видов </a:t>
            </a:r>
            <a:r>
              <a:rPr lang="ru-RU" sz="3600" dirty="0"/>
              <a:t>и </a:t>
            </a:r>
            <a:r>
              <a:rPr lang="ru-RU" sz="3600" dirty="0" smtClean="0"/>
              <a:t>содержания </a:t>
            </a:r>
            <a:r>
              <a:rPr lang="ru-RU" sz="3600" dirty="0"/>
              <a:t>детской  деятельности в соответствии с интересами воспитанников</a:t>
            </a:r>
          </a:p>
          <a:p>
            <a:pPr lvl="0"/>
            <a:r>
              <a:rPr lang="ru-RU" sz="3600" dirty="0"/>
              <a:t>Возможность определять направление развития каждого ребенка</a:t>
            </a:r>
          </a:p>
          <a:p>
            <a:pPr lvl="0"/>
            <a:r>
              <a:rPr lang="ru-RU" sz="3600" dirty="0" smtClean="0"/>
              <a:t>Реализация  субъектной позиции </a:t>
            </a:r>
            <a:r>
              <a:rPr lang="ru-RU" sz="3600" dirty="0"/>
              <a:t>по отношению к воспитанникам и их родителям</a:t>
            </a:r>
          </a:p>
          <a:p>
            <a:pPr lvl="0"/>
            <a:r>
              <a:rPr lang="ru-RU" sz="3600" dirty="0" smtClean="0"/>
              <a:t>Творческий подход </a:t>
            </a:r>
            <a:r>
              <a:rPr lang="ru-RU" sz="3600" dirty="0"/>
              <a:t>к осуществлению профессиональной деятельности</a:t>
            </a:r>
          </a:p>
          <a:p>
            <a:pPr lvl="0"/>
            <a:r>
              <a:rPr lang="ru-RU" sz="3600" dirty="0"/>
              <a:t>Возможность управлять образовательным процессом, использовать самостоятельно выбранные технологии и методы, способы развития детей</a:t>
            </a:r>
            <a:r>
              <a:rPr lang="ru-RU" sz="3600" dirty="0" smtClean="0"/>
              <a:t>, и осуществлять </a:t>
            </a:r>
            <a:r>
              <a:rPr lang="ru-RU" sz="3600" dirty="0"/>
              <a:t>рефлексию профессиональной деятельности</a:t>
            </a:r>
          </a:p>
          <a:p>
            <a:pPr lvl="0"/>
            <a:r>
              <a:rPr lang="ru-RU" sz="3600" dirty="0" smtClean="0"/>
              <a:t>Умение видеть </a:t>
            </a:r>
            <a:r>
              <a:rPr lang="ru-RU" sz="3600" dirty="0"/>
              <a:t>проблему и решать ее по собственному замыслу(основание для аттестации </a:t>
            </a:r>
            <a:r>
              <a:rPr lang="ru-RU" sz="3600" dirty="0" smtClean="0"/>
              <a:t>педагога</a:t>
            </a:r>
            <a:r>
              <a:rPr lang="ru-RU" sz="3600" dirty="0"/>
              <a:t>, определение компетентности его профессионального развития)</a:t>
            </a:r>
          </a:p>
        </p:txBody>
      </p:sp>
    </p:spTree>
    <p:extLst>
      <p:ext uri="{BB962C8B-B14F-4D97-AF65-F5344CB8AC3E}">
        <p14:creationId xmlns:p14="http://schemas.microsoft.com/office/powerpoint/2010/main" val="409236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Что такое рабочая программа?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21497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u="sng" dirty="0" smtClean="0"/>
              <a:t>Рабочая программа </a:t>
            </a:r>
            <a:r>
              <a:rPr lang="ru-RU" dirty="0" smtClean="0"/>
              <a:t>–обязательный нормативный документ,  определяющий ценностно-целевые ориентиры, содержание и объем образования для каждой возрастной ступени,  и представляющий собой комплекс условий и средств воспитания, обучения, оздоровления, коррекции развития детей, реализуемых на основе имеющихся ресурсов (педагогических, материально-технических, организационных, технологических и др.) в соответствии с современным социальным заказом.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Каждому педагогу необходимо уметь: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858312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анализировать собственную деятельность в контексте современного этапа развития дошкольного образования;</a:t>
            </a:r>
          </a:p>
          <a:p>
            <a:r>
              <a:rPr lang="ru-RU" dirty="0" smtClean="0"/>
              <a:t>определять </a:t>
            </a:r>
            <a:r>
              <a:rPr lang="ru-RU" dirty="0"/>
              <a:t>направленность рабочей программы, ее назначение и функции;</a:t>
            </a:r>
          </a:p>
          <a:p>
            <a:r>
              <a:rPr lang="ru-RU" dirty="0" smtClean="0"/>
              <a:t>грамотно </a:t>
            </a:r>
            <a:r>
              <a:rPr lang="ru-RU" dirty="0"/>
              <a:t>выбирать форму предъявления содержания рабочей программы, учитывать педагогические технологии, рекомендуемые к реализации в образовательных программах;</a:t>
            </a:r>
          </a:p>
          <a:p>
            <a:r>
              <a:rPr lang="ru-RU" dirty="0" smtClean="0"/>
              <a:t>представлять </a:t>
            </a:r>
            <a:r>
              <a:rPr lang="ru-RU" dirty="0"/>
              <a:t>прогнозируемые результаты реализации рабочей 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384853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43985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3333CC"/>
                </a:solidFill>
              </a:rPr>
              <a:t>Рабочая программа разрабатывается на основе:</a:t>
            </a:r>
            <a:endParaRPr lang="ru-RU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5"/>
            <a:ext cx="8229600" cy="250033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примерной основной образовательной программы дошкольного образования</a:t>
            </a:r>
          </a:p>
          <a:p>
            <a:r>
              <a:rPr lang="ru-RU" dirty="0" smtClean="0"/>
              <a:t>авторских парциальных программ</a:t>
            </a:r>
          </a:p>
          <a:p>
            <a:r>
              <a:rPr lang="ru-RU" dirty="0"/>
              <a:t>п</a:t>
            </a:r>
            <a:r>
              <a:rPr lang="ru-RU" dirty="0" smtClean="0"/>
              <a:t>о аналогии  с основной образовательной программой ДО, выбранной дошкольной организацией(например, «От рождения до школы»)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school000000000000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school0000000000000</Template>
  <TotalTime>1343</TotalTime>
  <Words>1293</Words>
  <Application>Microsoft Office PowerPoint</Application>
  <PresentationFormat>Экран (4:3)</PresentationFormat>
  <Paragraphs>166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Calibri</vt:lpstr>
      <vt:lpstr>Cambria</vt:lpstr>
      <vt:lpstr>Constantia</vt:lpstr>
      <vt:lpstr>Times New Roman</vt:lpstr>
      <vt:lpstr>school0000000000000</vt:lpstr>
      <vt:lpstr> Рабочая программа педагога ДОО:  значение, структура, содержание разделов </vt:lpstr>
      <vt:lpstr>Основание:</vt:lpstr>
      <vt:lpstr>Федеральный государственный образовательный стандарт дошкольного образования Утвержден приказом Минобрнауки России от 17 октября 2013 г. № 1155. Зарегистрирован в Минюсте России 14 ноября 2013 г.,  регистрационный № 30 384  </vt:lpstr>
      <vt:lpstr>Федеральный закон от 29.12.2012   № 273-ФЗ "Об образовании в Российской Федерации" </vt:lpstr>
      <vt:lpstr>     ПРОФЕССИОНАЛЬНЫЙ СТАНДАРТ ПЕДАГОГ (ПЕДАГОГИЧЕСКАЯ ДЕЯТЕЛЬНОСТЬ В СФЕРЕ ДОШКОЛЬНОГО, НАЧАЛЬНОГО ОБЩЕГО, ОСНОВНОГО ОБЩЕГО, СРЕДНЕГО ОБЩЕГО ОБРАЗОВАНИЯ) (ВОСПИТАТЕЛЬ, УЧИТЕЛЬ)  Утвержден приказом Минтруда России от 18 октября 2013 г. № 544н. Зарегистрирован в Минюсте России 6 декабря 2013 г., регистрационный № 30 550 </vt:lpstr>
      <vt:lpstr>Значение рабочей программы:</vt:lpstr>
      <vt:lpstr>Что такое рабочая программа?</vt:lpstr>
      <vt:lpstr>Каждому педагогу необходимо уметь:</vt:lpstr>
      <vt:lpstr>Рабочая программа разрабатывается на основе:</vt:lpstr>
      <vt:lpstr>Презентация PowerPoint</vt:lpstr>
      <vt:lpstr>Необходимо учитывать:</vt:lpstr>
      <vt:lpstr>  Структурные элементы рабочей программы педагога ДОО</vt:lpstr>
      <vt:lpstr>Титульный лист</vt:lpstr>
      <vt:lpstr> Содержание.  </vt:lpstr>
      <vt:lpstr>1.Целевой раздел</vt:lpstr>
      <vt:lpstr>Перечень нормативных документов</vt:lpstr>
      <vt:lpstr>Цели и задачи рабочей программы </vt:lpstr>
      <vt:lpstr>Принципы рабочей программы</vt:lpstr>
      <vt:lpstr>Характеристика возрастных  и индивидуальных особенностей воспитанников группы</vt:lpstr>
      <vt:lpstr>Планируемые результаты освоения программы</vt:lpstr>
      <vt:lpstr>2. Содержательный раздел</vt:lpstr>
      <vt:lpstr>Модель организации образовательной деятельности в группе</vt:lpstr>
      <vt:lpstr>Взаимодействие  с родителями</vt:lpstr>
      <vt:lpstr>3. Организационный раздел </vt:lpstr>
      <vt:lpstr>Развивающая предметно-пространственная среда </vt:lpstr>
      <vt:lpstr>Приложение(дополнительный раздел)</vt:lpstr>
      <vt:lpstr>  технические требования к оформлению рабочей программы: </vt:lpstr>
      <vt:lpstr>Технология разработки</vt:lpstr>
      <vt:lpstr>Положение о рабочей программе в ДОО</vt:lpstr>
      <vt:lpstr>Литература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dou13</cp:lastModifiedBy>
  <cp:revision>85</cp:revision>
  <dcterms:created xsi:type="dcterms:W3CDTF">2014-08-19T13:50:26Z</dcterms:created>
  <dcterms:modified xsi:type="dcterms:W3CDTF">2020-06-01T13:38:14Z</dcterms:modified>
</cp:coreProperties>
</file>