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57D7"/>
    <a:srgbClr val="D54BE3"/>
    <a:srgbClr val="6600FF"/>
    <a:srgbClr val="DE71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13" autoAdjust="0"/>
    <p:restoredTop sz="94624" autoAdjust="0"/>
  </p:normalViewPr>
  <p:slideViewPr>
    <p:cSldViewPr>
      <p:cViewPr varScale="1">
        <p:scale>
          <a:sx n="81" d="100"/>
          <a:sy n="81" d="100"/>
        </p:scale>
        <p:origin x="1507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60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428604"/>
            <a:ext cx="8715436" cy="1152128"/>
          </a:xfrm>
        </p:spPr>
        <p:txBody>
          <a:bodyPr>
            <a:noAutofit/>
          </a:bodyPr>
          <a:lstStyle/>
          <a:p>
            <a:r>
              <a:rPr lang="ru-RU" sz="2600" b="1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Методический семинар-практикум </a:t>
            </a:r>
            <a:br>
              <a:rPr lang="ru-RU" sz="2600" b="1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ru-RU" sz="2600" b="1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воспитателей групп  раннего и дошкольного возраста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1714488"/>
            <a:ext cx="7715304" cy="2143140"/>
          </a:xfrm>
        </p:spPr>
        <p:txBody>
          <a:bodyPr>
            <a:noAutofit/>
          </a:bodyPr>
          <a:lstStyle/>
          <a:p>
            <a:r>
              <a:rPr lang="ru-RU" sz="3200" b="1" dirty="0">
                <a:ln w="3175" cmpd="sng">
                  <a:solidFill>
                    <a:srgbClr val="FFC000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Тема: </a:t>
            </a:r>
          </a:p>
          <a:p>
            <a:r>
              <a:rPr lang="ru-RU" sz="3200" b="1" dirty="0">
                <a:ln w="3175" cmpd="sng">
                  <a:solidFill>
                    <a:srgbClr val="FFC000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«Развитие творческих способностей  дошкольника в условиях реализации ФГОС  ДО»</a:t>
            </a:r>
          </a:p>
        </p:txBody>
      </p:sp>
      <p:pic>
        <p:nvPicPr>
          <p:cNvPr id="4" name="Рисунок 3" descr="0_122910_eeceffb1_ori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3174" y="3857628"/>
            <a:ext cx="4714876" cy="2595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491510"/>
      </p:ext>
    </p:extLst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285728"/>
            <a:ext cx="8208912" cy="1384995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algn="r"/>
            <a:r>
              <a:rPr lang="ru-RU" sz="2400" i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ea typeface="Times New Roman"/>
              </a:rPr>
              <a:t> </a:t>
            </a:r>
            <a:r>
              <a:rPr lang="ru-RU" sz="2800" b="1" i="1" dirty="0">
                <a:solidFill>
                  <a:schemeClr val="accent5">
                    <a:lumMod val="60000"/>
                    <a:lumOff val="40000"/>
                  </a:schemeClr>
                </a:solidFill>
                <a:latin typeface="Calibri"/>
                <a:ea typeface="Calibri"/>
                <a:cs typeface="Times New Roman"/>
              </a:rPr>
              <a:t>«Только творческий педагог может развить творческое </a:t>
            </a:r>
            <a:r>
              <a:rPr lang="en-US" sz="2800" b="1" i="1" dirty="0">
                <a:solidFill>
                  <a:schemeClr val="accent5">
                    <a:lumMod val="60000"/>
                    <a:lumOff val="40000"/>
                  </a:schemeClr>
                </a:solidFill>
                <a:latin typeface="Calibri"/>
                <a:ea typeface="Calibri"/>
                <a:cs typeface="Times New Roman"/>
              </a:rPr>
              <a:t>   </a:t>
            </a:r>
            <a:r>
              <a:rPr lang="ru-RU" sz="2800" b="1" i="1" dirty="0">
                <a:solidFill>
                  <a:schemeClr val="accent5">
                    <a:lumMod val="60000"/>
                    <a:lumOff val="40000"/>
                  </a:schemeClr>
                </a:solidFill>
                <a:latin typeface="Calibri"/>
                <a:ea typeface="Calibri"/>
                <a:cs typeface="Times New Roman"/>
              </a:rPr>
              <a:t>начало в ребенке» </a:t>
            </a:r>
            <a:r>
              <a:rPr lang="en-US" sz="2800" b="1" i="1" dirty="0">
                <a:solidFill>
                  <a:schemeClr val="accent5">
                    <a:lumMod val="60000"/>
                    <a:lumOff val="40000"/>
                  </a:schemeClr>
                </a:solidFill>
                <a:latin typeface="Calibri"/>
                <a:ea typeface="Calibri"/>
                <a:cs typeface="Times New Roman"/>
              </a:rPr>
              <a:t>                                                                                                                                                                 </a:t>
            </a:r>
            <a:r>
              <a:rPr lang="ru-RU" sz="2800" b="1" i="1" dirty="0">
                <a:solidFill>
                  <a:schemeClr val="accent5">
                    <a:lumMod val="60000"/>
                    <a:lumOff val="40000"/>
                  </a:schemeClr>
                </a:solidFill>
                <a:latin typeface="Calibri"/>
                <a:ea typeface="Calibri"/>
                <a:cs typeface="Times New Roman"/>
              </a:rPr>
              <a:t>В. А. Сухомлинский</a:t>
            </a:r>
            <a:endParaRPr lang="ru-RU" sz="28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929190" y="3143248"/>
            <a:ext cx="3857652" cy="107157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Comic Sans MS" pitchFamily="66" charset="0"/>
              </a:rPr>
              <a:t>открытость личности миру</a:t>
            </a:r>
          </a:p>
        </p:txBody>
      </p:sp>
      <p:sp>
        <p:nvSpPr>
          <p:cNvPr id="8" name="Овал 7"/>
          <p:cNvSpPr/>
          <p:nvPr/>
        </p:nvSpPr>
        <p:spPr>
          <a:xfrm>
            <a:off x="4929190" y="4714884"/>
            <a:ext cx="3857652" cy="107157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19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Comic Sans MS" pitchFamily="66" charset="0"/>
              </a:rPr>
              <a:t>ведущая цель образования</a:t>
            </a:r>
            <a:r>
              <a:rPr lang="en-US" sz="19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Comic Sans MS" pitchFamily="66" charset="0"/>
              </a:rPr>
              <a:t> </a:t>
            </a:r>
            <a:r>
              <a:rPr lang="ru-RU" sz="19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Comic Sans MS" pitchFamily="66" charset="0"/>
              </a:rPr>
              <a:t>и воспитания</a:t>
            </a:r>
          </a:p>
        </p:txBody>
      </p:sp>
      <p:cxnSp>
        <p:nvCxnSpPr>
          <p:cNvPr id="11" name="Соединительная линия уступом 10"/>
          <p:cNvCxnSpPr/>
          <p:nvPr/>
        </p:nvCxnSpPr>
        <p:spPr>
          <a:xfrm>
            <a:off x="4000496" y="2571744"/>
            <a:ext cx="1143008" cy="1071570"/>
          </a:xfrm>
          <a:prstGeom prst="bentConnector3">
            <a:avLst>
              <a:gd name="adj1" fmla="val 50000"/>
            </a:avLst>
          </a:prstGeom>
          <a:ln w="76200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Овал 4"/>
          <p:cNvSpPr/>
          <p:nvPr/>
        </p:nvSpPr>
        <p:spPr>
          <a:xfrm>
            <a:off x="142844" y="2000240"/>
            <a:ext cx="3857652" cy="107157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Comic Sans MS" pitchFamily="66" charset="0"/>
              </a:rPr>
              <a:t>В основе творчества</a:t>
            </a:r>
          </a:p>
        </p:txBody>
      </p:sp>
      <p:cxnSp>
        <p:nvCxnSpPr>
          <p:cNvPr id="14" name="Соединительная линия уступом 13"/>
          <p:cNvCxnSpPr/>
          <p:nvPr/>
        </p:nvCxnSpPr>
        <p:spPr>
          <a:xfrm>
            <a:off x="4000496" y="4143380"/>
            <a:ext cx="1143008" cy="1071570"/>
          </a:xfrm>
          <a:prstGeom prst="bentConnector3">
            <a:avLst>
              <a:gd name="adj1" fmla="val 50000"/>
            </a:avLst>
          </a:prstGeom>
          <a:ln w="76200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Овал 6"/>
          <p:cNvSpPr/>
          <p:nvPr/>
        </p:nvSpPr>
        <p:spPr>
          <a:xfrm>
            <a:off x="142844" y="3571876"/>
            <a:ext cx="3857652" cy="107157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185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Comic Sans MS" pitchFamily="66" charset="0"/>
              </a:rPr>
              <a:t>Раскрытие творческих возможностей</a:t>
            </a:r>
          </a:p>
        </p:txBody>
      </p:sp>
      <p:pic>
        <p:nvPicPr>
          <p:cNvPr id="1026" name="Picture 2" descr="C:\Users\Влад\Desktop\gam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4684729"/>
            <a:ext cx="4214842" cy="21732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76666593"/>
      </p:ext>
    </p:extLst>
  </p:cSld>
  <p:clrMapOvr>
    <a:masterClrMapping/>
  </p:clrMapOvr>
  <p:transition>
    <p:cover dir="l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214282" y="1000108"/>
            <a:ext cx="3143304" cy="78581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38100">
            <a:solidFill>
              <a:srgbClr val="002060"/>
            </a:solidFill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cs typeface="Arial" pitchFamily="34" charset="0"/>
              </a:rPr>
              <a:t>ЭТАПЫ ДЕТСКОГО ТВОРЧЕСТВА</a:t>
            </a:r>
            <a:endParaRPr kumimoji="0" lang="ru-RU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2051" name="Oval 3"/>
          <p:cNvSpPr>
            <a:spLocks noChangeArrowheads="1"/>
          </p:cNvSpPr>
          <p:nvPr/>
        </p:nvSpPr>
        <p:spPr bwMode="auto">
          <a:xfrm>
            <a:off x="642910" y="2000240"/>
            <a:ext cx="3895724" cy="1357322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5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cs typeface="Arial" pitchFamily="34" charset="0"/>
              </a:rPr>
              <a:t>Формирование замысла</a:t>
            </a:r>
            <a:endParaRPr kumimoji="0" lang="ru-RU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2052" name="Oval 4"/>
          <p:cNvSpPr>
            <a:spLocks noChangeArrowheads="1"/>
          </p:cNvSpPr>
          <p:nvPr/>
        </p:nvSpPr>
        <p:spPr bwMode="auto">
          <a:xfrm>
            <a:off x="3000364" y="2714620"/>
            <a:ext cx="3786214" cy="1357322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5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cs typeface="Arial" pitchFamily="34" charset="0"/>
              </a:rPr>
              <a:t>Реализация замысла</a:t>
            </a:r>
            <a:endParaRPr kumimoji="0" lang="ru-RU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2053" name="Oval 5"/>
          <p:cNvSpPr>
            <a:spLocks noChangeArrowheads="1"/>
          </p:cNvSpPr>
          <p:nvPr/>
        </p:nvSpPr>
        <p:spPr bwMode="auto">
          <a:xfrm>
            <a:off x="5214942" y="3571876"/>
            <a:ext cx="3714776" cy="1357322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5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cs typeface="Arial" pitchFamily="34" charset="0"/>
              </a:rPr>
              <a:t>Анализ творческой работы</a:t>
            </a:r>
            <a:endParaRPr kumimoji="0" lang="ru-RU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  <p:pic>
        <p:nvPicPr>
          <p:cNvPr id="9" name="Рисунок 8" descr="Развитие творческих способностей у детей дошкольного возраста"/>
          <p:cNvPicPr/>
          <p:nvPr/>
        </p:nvPicPr>
        <p:blipFill>
          <a:blip r:embed="rId2">
            <a:lum contras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00" y="4643446"/>
            <a:ext cx="2928958" cy="2214554"/>
          </a:xfrm>
          <a:prstGeom prst="rect">
            <a:avLst/>
          </a:prstGeom>
          <a:ln>
            <a:noFill/>
          </a:ln>
          <a:effectLst>
            <a:softEdge rad="63500"/>
          </a:effectLst>
        </p:spPr>
      </p:pic>
      <p:pic>
        <p:nvPicPr>
          <p:cNvPr id="10" name="Рисунок 9" descr="C:\Users\Влад\Desktop\5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999928">
            <a:off x="5026495" y="4989740"/>
            <a:ext cx="1939925" cy="1454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054" name="AutoShape 6"/>
          <p:cNvCxnSpPr>
            <a:cxnSpLocks noChangeShapeType="1"/>
          </p:cNvCxnSpPr>
          <p:nvPr/>
        </p:nvCxnSpPr>
        <p:spPr bwMode="auto">
          <a:xfrm rot="5400000" flipH="1" flipV="1">
            <a:off x="-1464511" y="2821777"/>
            <a:ext cx="3357586" cy="1588"/>
          </a:xfrm>
          <a:prstGeom prst="straightConnector1">
            <a:avLst/>
          </a:prstGeom>
          <a:noFill/>
          <a:ln w="38100">
            <a:solidFill>
              <a:srgbClr val="002060"/>
            </a:solidFill>
            <a:round/>
            <a:headEnd/>
            <a:tailEnd/>
          </a:ln>
        </p:spPr>
      </p:cxnSp>
      <p:cxnSp>
        <p:nvCxnSpPr>
          <p:cNvPr id="26" name="AutoShape 6"/>
          <p:cNvCxnSpPr>
            <a:cxnSpLocks noChangeShapeType="1"/>
          </p:cNvCxnSpPr>
          <p:nvPr/>
        </p:nvCxnSpPr>
        <p:spPr bwMode="auto">
          <a:xfrm rot="10800000">
            <a:off x="214282" y="3571876"/>
            <a:ext cx="3203598" cy="1588"/>
          </a:xfrm>
          <a:prstGeom prst="straightConnector1">
            <a:avLst/>
          </a:prstGeom>
          <a:noFill/>
          <a:ln w="38100">
            <a:solidFill>
              <a:srgbClr val="002060"/>
            </a:solidFill>
            <a:round/>
            <a:headEnd/>
            <a:tailEnd/>
          </a:ln>
        </p:spPr>
      </p:cxnSp>
      <p:cxnSp>
        <p:nvCxnSpPr>
          <p:cNvPr id="28" name="AutoShape 6"/>
          <p:cNvCxnSpPr>
            <a:cxnSpLocks noChangeShapeType="1"/>
          </p:cNvCxnSpPr>
          <p:nvPr/>
        </p:nvCxnSpPr>
        <p:spPr bwMode="auto">
          <a:xfrm rot="10800000" flipV="1">
            <a:off x="214282" y="4500570"/>
            <a:ext cx="5429288" cy="9524"/>
          </a:xfrm>
          <a:prstGeom prst="straightConnector1">
            <a:avLst/>
          </a:prstGeom>
          <a:noFill/>
          <a:ln w="38100">
            <a:solidFill>
              <a:srgbClr val="002060"/>
            </a:solidFill>
            <a:round/>
            <a:headEnd/>
            <a:tailEnd/>
          </a:ln>
        </p:spPr>
      </p:cxnSp>
      <p:cxnSp>
        <p:nvCxnSpPr>
          <p:cNvPr id="2055" name="AutoShape 7"/>
          <p:cNvCxnSpPr>
            <a:cxnSpLocks noChangeShapeType="1"/>
          </p:cNvCxnSpPr>
          <p:nvPr/>
        </p:nvCxnSpPr>
        <p:spPr bwMode="auto">
          <a:xfrm rot="10800000">
            <a:off x="214282" y="2714620"/>
            <a:ext cx="571504" cy="1588"/>
          </a:xfrm>
          <a:prstGeom prst="straightConnector1">
            <a:avLst/>
          </a:prstGeom>
          <a:noFill/>
          <a:ln w="38100">
            <a:solidFill>
              <a:srgbClr val="002060"/>
            </a:solidFill>
            <a:round/>
            <a:headEnd/>
            <a:tailEnd/>
          </a:ln>
        </p:spPr>
      </p:cxnSp>
      <p:sp>
        <p:nvSpPr>
          <p:cNvPr id="2056" name="AutoShape 8"/>
          <p:cNvSpPr>
            <a:spLocks noChangeArrowheads="1"/>
          </p:cNvSpPr>
          <p:nvPr/>
        </p:nvSpPr>
        <p:spPr bwMode="auto">
          <a:xfrm>
            <a:off x="571472" y="2500306"/>
            <a:ext cx="433388" cy="428628"/>
          </a:xfrm>
          <a:prstGeom prst="chevron">
            <a:avLst>
              <a:gd name="adj" fmla="val 50568"/>
            </a:avLst>
          </a:prstGeom>
          <a:solidFill>
            <a:srgbClr val="FFFFFF"/>
          </a:solidFill>
          <a:ln w="38100">
            <a:solidFill>
              <a:srgbClr val="00206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40" name="AutoShape 8"/>
          <p:cNvSpPr>
            <a:spLocks noChangeArrowheads="1"/>
          </p:cNvSpPr>
          <p:nvPr/>
        </p:nvSpPr>
        <p:spPr bwMode="auto">
          <a:xfrm>
            <a:off x="3071802" y="3357562"/>
            <a:ext cx="433388" cy="428628"/>
          </a:xfrm>
          <a:prstGeom prst="chevron">
            <a:avLst>
              <a:gd name="adj" fmla="val 50568"/>
            </a:avLst>
          </a:prstGeom>
          <a:solidFill>
            <a:srgbClr val="FFFFFF"/>
          </a:solidFill>
          <a:ln w="38100">
            <a:solidFill>
              <a:srgbClr val="00206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44" name="AutoShape 8"/>
          <p:cNvSpPr>
            <a:spLocks noChangeArrowheads="1"/>
          </p:cNvSpPr>
          <p:nvPr/>
        </p:nvSpPr>
        <p:spPr bwMode="auto">
          <a:xfrm>
            <a:off x="5357818" y="4286256"/>
            <a:ext cx="433388" cy="428628"/>
          </a:xfrm>
          <a:prstGeom prst="chevron">
            <a:avLst>
              <a:gd name="adj" fmla="val 50568"/>
            </a:avLst>
          </a:prstGeom>
          <a:solidFill>
            <a:srgbClr val="FFFFFF"/>
          </a:solidFill>
          <a:ln w="38100">
            <a:solidFill>
              <a:srgbClr val="00206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pic>
        <p:nvPicPr>
          <p:cNvPr id="2057" name="Picture 9" descr="C:\Users\Влад\Desktop\image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7072330" y="1714488"/>
            <a:ext cx="1621240" cy="16430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90616508"/>
      </p:ext>
    </p:extLst>
  </p:cSld>
  <p:clrMapOvr>
    <a:masterClrMapping/>
  </p:clrMapOvr>
  <p:transition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42910" y="428604"/>
            <a:ext cx="7929618" cy="101566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000" b="1" spc="50" dirty="0">
                <a:ln w="19050"/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  <a:ea typeface="Times New Roman"/>
              </a:rPr>
              <a:t>Первоначальные навыки самостоятельности детей 2-3, 3-4 лет</a:t>
            </a:r>
            <a:endParaRPr lang="ru-RU" sz="3000" b="1" spc="50" dirty="0">
              <a:ln w="19050"/>
              <a:solidFill>
                <a:schemeClr val="accent2">
                  <a:lumMod val="7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9" name="Рисунок 8" descr="924_image.jpg"/>
          <p:cNvPicPr>
            <a:picLocks noChangeAspect="1"/>
          </p:cNvPicPr>
          <p:nvPr/>
        </p:nvPicPr>
        <p:blipFill>
          <a:blip r:embed="rId2" cstate="print">
            <a:lum contrast="10000"/>
          </a:blip>
          <a:stretch>
            <a:fillRect/>
          </a:stretch>
        </p:blipFill>
        <p:spPr>
          <a:xfrm rot="1199099">
            <a:off x="5720943" y="3065317"/>
            <a:ext cx="2783769" cy="1779340"/>
          </a:xfrm>
          <a:prstGeom prst="rect">
            <a:avLst/>
          </a:prstGeom>
          <a:effectLst>
            <a:softEdge rad="63500"/>
          </a:effectLst>
        </p:spPr>
      </p:pic>
      <p:pic>
        <p:nvPicPr>
          <p:cNvPr id="10" name="Рисунок 9" descr="C:\Users\Влад\Desktop\tvorchestvo.png"/>
          <p:cNvPicPr/>
          <p:nvPr/>
        </p:nvPicPr>
        <p:blipFill>
          <a:blip r:embed="rId3">
            <a:lum contrast="10000"/>
          </a:blip>
          <a:srcRect/>
          <a:stretch>
            <a:fillRect/>
          </a:stretch>
        </p:blipFill>
        <p:spPr bwMode="auto">
          <a:xfrm>
            <a:off x="642910" y="3286124"/>
            <a:ext cx="4786346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28772635"/>
      </p:ext>
    </p:extLst>
  </p:cSld>
  <p:clrMapOvr>
    <a:masterClrMapping/>
  </p:clrMapOvr>
  <p:transition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Прямая соединительная линия 8"/>
          <p:cNvCxnSpPr/>
          <p:nvPr/>
        </p:nvCxnSpPr>
        <p:spPr>
          <a:xfrm rot="16200000" flipH="1">
            <a:off x="6179355" y="2964653"/>
            <a:ext cx="2000264" cy="1214446"/>
          </a:xfrm>
          <a:prstGeom prst="line">
            <a:avLst/>
          </a:prstGeom>
          <a:ln w="28575">
            <a:solidFill>
              <a:srgbClr val="66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10800000" flipV="1">
            <a:off x="3071802" y="2285992"/>
            <a:ext cx="2428892" cy="285752"/>
          </a:xfrm>
          <a:prstGeom prst="line">
            <a:avLst/>
          </a:prstGeom>
          <a:ln w="28575">
            <a:solidFill>
              <a:srgbClr val="66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286380" y="1785926"/>
            <a:ext cx="3571900" cy="857256"/>
          </a:xfrm>
          <a:prstGeom prst="round2Diag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Comic Sans MS" pitchFamily="66" charset="0"/>
              </a:rPr>
              <a:t>Дети 5-6 и 6-8 лет</a:t>
            </a:r>
          </a:p>
        </p:txBody>
      </p:sp>
      <p:sp>
        <p:nvSpPr>
          <p:cNvPr id="6" name="Овал 5"/>
          <p:cNvSpPr/>
          <p:nvPr/>
        </p:nvSpPr>
        <p:spPr>
          <a:xfrm>
            <a:off x="4357686" y="3429000"/>
            <a:ext cx="4500594" cy="1857388"/>
          </a:xfrm>
          <a:prstGeom prst="ellipse">
            <a:avLst/>
          </a:prstGeom>
          <a:solidFill>
            <a:srgbClr val="DE71E9"/>
          </a:solidFill>
          <a:ln w="28575">
            <a:solidFill>
              <a:srgbClr val="9457D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500" b="1" dirty="0">
                <a:latin typeface="Comic Sans MS" pitchFamily="66" charset="0"/>
              </a:rPr>
              <a:t>Творческая активность и самостоятельность</a:t>
            </a:r>
          </a:p>
        </p:txBody>
      </p:sp>
      <p:sp>
        <p:nvSpPr>
          <p:cNvPr id="5" name="Овал 4"/>
          <p:cNvSpPr/>
          <p:nvPr/>
        </p:nvSpPr>
        <p:spPr>
          <a:xfrm>
            <a:off x="214282" y="1214422"/>
            <a:ext cx="4500594" cy="1857388"/>
          </a:xfrm>
          <a:prstGeom prst="ellipse">
            <a:avLst/>
          </a:prstGeom>
          <a:solidFill>
            <a:srgbClr val="DE71E9"/>
          </a:solidFill>
          <a:ln w="28575">
            <a:solidFill>
              <a:srgbClr val="9457D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500" b="1" dirty="0">
                <a:latin typeface="Comic Sans MS" pitchFamily="66" charset="0"/>
              </a:rPr>
              <a:t>Обобщать и анализировать</a:t>
            </a:r>
          </a:p>
        </p:txBody>
      </p:sp>
      <p:pic>
        <p:nvPicPr>
          <p:cNvPr id="13" name="Picture 3" descr="C:\Users\Влад\Desktop\0_12290f_895e0b48_orig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286124"/>
            <a:ext cx="4838703" cy="33498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44445676"/>
      </p:ext>
    </p:extLst>
  </p:cSld>
  <p:clrMapOvr>
    <a:masterClrMapping/>
  </p:clrMapOvr>
  <p:transition>
    <p:strips dir="r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500034" y="1142984"/>
            <a:ext cx="3786214" cy="785818"/>
          </a:xfrm>
          <a:prstGeom prst="roundRect">
            <a:avLst>
              <a:gd name="adj" fmla="val 16667"/>
            </a:avLst>
          </a:prstGeom>
          <a:solidFill>
            <a:srgbClr val="9457D7"/>
          </a:solidFill>
          <a:ln w="38100">
            <a:solidFill>
              <a:srgbClr val="00B0F0"/>
            </a:solidFill>
            <a:round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omic Sans MS" pitchFamily="66" charset="0"/>
                <a:cs typeface="Arial" pitchFamily="34" charset="0"/>
              </a:rPr>
              <a:t>I. Теоретическая часть</a:t>
            </a:r>
            <a:endParaRPr kumimoji="0" lang="ru-RU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57224" y="2143116"/>
            <a:ext cx="7858180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Игра как средство развития творческих способностей дошкольников (презентация).</a:t>
            </a:r>
            <a:endParaRPr lang="en-US" sz="22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Gabriola" pitchFamily="82" charset="0"/>
                <a:cs typeface="Times New Roman" pitchFamily="18" charset="0"/>
              </a:rPr>
              <a:t>– </a:t>
            </a:r>
            <a:endParaRPr lang="en-US" sz="22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Использование разнообразных техник нетрадиционного рисования в работе с детьми раннего возраста (презентация опыта работы). </a:t>
            </a:r>
          </a:p>
          <a:p>
            <a:pPr algn="just"/>
            <a:r>
              <a:rPr lang="ru-RU" sz="24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Gabriola" pitchFamily="82" charset="0"/>
                <a:cs typeface="Times New Roman" pitchFamily="18" charset="0"/>
              </a:rPr>
              <a:t>– </a:t>
            </a:r>
            <a:endParaRPr lang="en-US" sz="22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Сотрудничество дошкольного учреждения с семьями воспитанников по вопросам творческого развития детей (сообщение). </a:t>
            </a:r>
          </a:p>
          <a:p>
            <a:pPr algn="just"/>
            <a:r>
              <a:rPr lang="ru-RU" sz="24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Gabriola" pitchFamily="82" charset="0"/>
                <a:cs typeface="Times New Roman" pitchFamily="18" charset="0"/>
              </a:rPr>
              <a:t>– </a:t>
            </a:r>
          </a:p>
        </p:txBody>
      </p:sp>
      <p:sp>
        <p:nvSpPr>
          <p:cNvPr id="5123" name="Oval 3"/>
          <p:cNvSpPr>
            <a:spLocks noChangeArrowheads="1"/>
          </p:cNvSpPr>
          <p:nvPr/>
        </p:nvSpPr>
        <p:spPr bwMode="auto">
          <a:xfrm>
            <a:off x="214282" y="2285992"/>
            <a:ext cx="568326" cy="571504"/>
          </a:xfrm>
          <a:prstGeom prst="ellipse">
            <a:avLst/>
          </a:prstGeom>
          <a:solidFill>
            <a:srgbClr val="9457D7"/>
          </a:solidFill>
          <a:ln w="38100">
            <a:solidFill>
              <a:srgbClr val="00B0F0"/>
            </a:solidFill>
            <a:round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omic Sans MS" pitchFamily="66" charset="0"/>
                <a:cs typeface="Arial" pitchFamily="34" charset="0"/>
              </a:rPr>
              <a:t>1</a:t>
            </a:r>
            <a:endParaRPr kumimoji="0" lang="ru-RU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9" name="Oval 3"/>
          <p:cNvSpPr>
            <a:spLocks noChangeArrowheads="1"/>
          </p:cNvSpPr>
          <p:nvPr/>
        </p:nvSpPr>
        <p:spPr bwMode="auto">
          <a:xfrm>
            <a:off x="214282" y="3786190"/>
            <a:ext cx="568326" cy="571504"/>
          </a:xfrm>
          <a:prstGeom prst="ellipse">
            <a:avLst/>
          </a:prstGeom>
          <a:solidFill>
            <a:srgbClr val="9457D7"/>
          </a:solidFill>
          <a:ln w="38100">
            <a:solidFill>
              <a:srgbClr val="00B0F0"/>
            </a:solidFill>
            <a:round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omic Sans MS" pitchFamily="66" charset="0"/>
                <a:cs typeface="Arial" pitchFamily="34" charset="0"/>
              </a:rPr>
              <a:t>2</a:t>
            </a:r>
            <a:endParaRPr kumimoji="0" lang="ru-RU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10" name="Oval 3"/>
          <p:cNvSpPr>
            <a:spLocks noChangeArrowheads="1"/>
          </p:cNvSpPr>
          <p:nvPr/>
        </p:nvSpPr>
        <p:spPr bwMode="auto">
          <a:xfrm>
            <a:off x="214282" y="5357826"/>
            <a:ext cx="568326" cy="571504"/>
          </a:xfrm>
          <a:prstGeom prst="ellipse">
            <a:avLst/>
          </a:prstGeom>
          <a:solidFill>
            <a:srgbClr val="9457D7"/>
          </a:solidFill>
          <a:ln w="38100">
            <a:solidFill>
              <a:srgbClr val="00B0F0"/>
            </a:solidFill>
            <a:round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omic Sans MS" pitchFamily="66" charset="0"/>
                <a:cs typeface="Arial" pitchFamily="34" charset="0"/>
              </a:rPr>
              <a:t>3</a:t>
            </a:r>
            <a:endParaRPr kumimoji="0" lang="ru-RU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0699740"/>
      </p:ext>
    </p:extLst>
  </p:cSld>
  <p:clrMapOvr>
    <a:masterClrMapping/>
  </p:clrMapOvr>
  <p:transition>
    <p:spli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/>
          <p:cNvSpPr>
            <a:spLocks noChangeArrowheads="1"/>
          </p:cNvSpPr>
          <p:nvPr/>
        </p:nvSpPr>
        <p:spPr bwMode="auto">
          <a:xfrm>
            <a:off x="500034" y="1142984"/>
            <a:ext cx="3786214" cy="785818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38100">
            <a:solidFill>
              <a:srgbClr val="00B0F0"/>
            </a:solidFill>
            <a:round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omic Sans MS" pitchFamily="66" charset="0"/>
                <a:cs typeface="Arial" pitchFamily="34" charset="0"/>
              </a:rPr>
              <a:t>I</a:t>
            </a:r>
            <a:r>
              <a:rPr lang="en-US" sz="2200" b="1" dirty="0">
                <a:solidFill>
                  <a:srgbClr val="FFFFFF"/>
                </a:solidFill>
                <a:latin typeface="Comic Sans MS" pitchFamily="66" charset="0"/>
                <a:cs typeface="Arial" pitchFamily="34" charset="0"/>
              </a:rPr>
              <a:t>I</a:t>
            </a:r>
            <a:r>
              <a:rPr kumimoji="0" lang="ru-RU" sz="22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omic Sans MS" pitchFamily="66" charset="0"/>
                <a:cs typeface="Arial" pitchFamily="34" charset="0"/>
              </a:rPr>
              <a:t>. </a:t>
            </a:r>
            <a:r>
              <a:rPr lang="ru-RU" sz="2200" b="1" dirty="0">
                <a:solidFill>
                  <a:srgbClr val="FFFFFF"/>
                </a:solidFill>
                <a:latin typeface="Comic Sans MS" pitchFamily="66" charset="0"/>
                <a:cs typeface="Arial" pitchFamily="34" charset="0"/>
              </a:rPr>
              <a:t>Практическая</a:t>
            </a:r>
            <a:r>
              <a:rPr kumimoji="0" lang="ru-RU" sz="22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omic Sans MS" pitchFamily="66" charset="0"/>
                <a:cs typeface="Arial" pitchFamily="34" charset="0"/>
              </a:rPr>
              <a:t> часть</a:t>
            </a:r>
            <a:endParaRPr kumimoji="0" lang="ru-RU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57224" y="2214554"/>
            <a:ext cx="7858180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НОД. Развитие познавательной деятельности с детей 3-4 лет. </a:t>
            </a:r>
          </a:p>
          <a:p>
            <a:pPr algn="just"/>
            <a:r>
              <a:rPr lang="ru-RU" sz="2400" dirty="0">
                <a:ln w="10541" cmpd="sng">
                  <a:solidFill>
                    <a:srgbClr val="92D050"/>
                  </a:solidFill>
                  <a:prstDash val="solid"/>
                </a:ln>
                <a:solidFill>
                  <a:srgbClr val="92D050"/>
                </a:solidFill>
                <a:latin typeface="Gabriola" pitchFamily="82" charset="0"/>
                <a:cs typeface="Times New Roman" pitchFamily="18" charset="0"/>
              </a:rPr>
              <a:t>– </a:t>
            </a:r>
            <a:endParaRPr lang="ru-RU" sz="22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Мастер-класс: «Оригами как один из методов всестороннего развития ребенка 4-5 лет».</a:t>
            </a:r>
          </a:p>
          <a:p>
            <a:pPr algn="just"/>
            <a:r>
              <a:rPr lang="ru-RU" sz="2400" dirty="0">
                <a:ln w="10541" cmpd="sng">
                  <a:solidFill>
                    <a:srgbClr val="92D050"/>
                  </a:solidFill>
                  <a:prstDash val="solid"/>
                </a:ln>
                <a:solidFill>
                  <a:srgbClr val="92D050"/>
                </a:solidFill>
                <a:latin typeface="Gabriola" pitchFamily="82" charset="0"/>
                <a:cs typeface="Times New Roman" pitchFamily="18" charset="0"/>
              </a:rPr>
              <a:t>– </a:t>
            </a:r>
            <a:endParaRPr lang="ru-RU" sz="22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Комплексная  НОД по ОБЖ в  группе 6-7 лет.</a:t>
            </a:r>
          </a:p>
          <a:p>
            <a:pPr algn="just"/>
            <a:r>
              <a:rPr lang="ru-RU" sz="2400" dirty="0">
                <a:ln w="10541" cmpd="sng">
                  <a:solidFill>
                    <a:srgbClr val="92D050"/>
                  </a:solidFill>
                  <a:prstDash val="solid"/>
                </a:ln>
                <a:solidFill>
                  <a:srgbClr val="92D050"/>
                </a:solidFill>
                <a:latin typeface="Gabriola" pitchFamily="82" charset="0"/>
                <a:cs typeface="Times New Roman" pitchFamily="18" charset="0"/>
              </a:rPr>
              <a:t>– </a:t>
            </a:r>
          </a:p>
        </p:txBody>
      </p:sp>
      <p:sp>
        <p:nvSpPr>
          <p:cNvPr id="7" name="Oval 3"/>
          <p:cNvSpPr>
            <a:spLocks noChangeArrowheads="1"/>
          </p:cNvSpPr>
          <p:nvPr/>
        </p:nvSpPr>
        <p:spPr bwMode="auto">
          <a:xfrm>
            <a:off x="214282" y="2428868"/>
            <a:ext cx="568326" cy="571504"/>
          </a:xfrm>
          <a:prstGeom prst="ellipse">
            <a:avLst/>
          </a:prstGeom>
          <a:solidFill>
            <a:srgbClr val="92D050"/>
          </a:solidFill>
          <a:ln w="38100">
            <a:solidFill>
              <a:srgbClr val="00B0F0"/>
            </a:solidFill>
            <a:round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omic Sans MS" pitchFamily="66" charset="0"/>
                <a:cs typeface="Arial" pitchFamily="34" charset="0"/>
              </a:rPr>
              <a:t>1</a:t>
            </a:r>
            <a:endParaRPr kumimoji="0" lang="ru-RU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9" name="Oval 3"/>
          <p:cNvSpPr>
            <a:spLocks noChangeArrowheads="1"/>
          </p:cNvSpPr>
          <p:nvPr/>
        </p:nvSpPr>
        <p:spPr bwMode="auto">
          <a:xfrm>
            <a:off x="214282" y="4000504"/>
            <a:ext cx="568326" cy="571504"/>
          </a:xfrm>
          <a:prstGeom prst="ellipse">
            <a:avLst/>
          </a:prstGeom>
          <a:solidFill>
            <a:srgbClr val="92D050"/>
          </a:solidFill>
          <a:ln w="38100">
            <a:solidFill>
              <a:srgbClr val="00B0F0"/>
            </a:solidFill>
            <a:round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omic Sans MS" pitchFamily="66" charset="0"/>
                <a:cs typeface="Arial" pitchFamily="34" charset="0"/>
              </a:rPr>
              <a:t>2</a:t>
            </a:r>
            <a:endParaRPr kumimoji="0" lang="ru-RU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10" name="Oval 3"/>
          <p:cNvSpPr>
            <a:spLocks noChangeArrowheads="1"/>
          </p:cNvSpPr>
          <p:nvPr/>
        </p:nvSpPr>
        <p:spPr bwMode="auto">
          <a:xfrm>
            <a:off x="214282" y="5500702"/>
            <a:ext cx="568326" cy="571504"/>
          </a:xfrm>
          <a:prstGeom prst="ellipse">
            <a:avLst/>
          </a:prstGeom>
          <a:solidFill>
            <a:srgbClr val="92D050"/>
          </a:solidFill>
          <a:ln w="38100">
            <a:solidFill>
              <a:srgbClr val="00B0F0"/>
            </a:solidFill>
            <a:round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omic Sans MS" pitchFamily="66" charset="0"/>
                <a:cs typeface="Arial" pitchFamily="34" charset="0"/>
              </a:rPr>
              <a:t>3</a:t>
            </a:r>
            <a:endParaRPr kumimoji="0" lang="ru-RU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8774574"/>
      </p:ext>
    </p:extLst>
  </p:cSld>
  <p:clrMapOvr>
    <a:masterClrMapping/>
  </p:clrMapOvr>
  <p:transition>
    <p:cover dir="r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714348" y="1714488"/>
            <a:ext cx="753997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Спасибо! </a:t>
            </a:r>
          </a:p>
          <a:p>
            <a:pPr algn="ctr"/>
            <a:r>
              <a:rPr lang="ru-RU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Творческих успехов!</a:t>
            </a:r>
          </a:p>
        </p:txBody>
      </p:sp>
    </p:spTree>
    <p:extLst>
      <p:ext uri="{BB962C8B-B14F-4D97-AF65-F5344CB8AC3E}">
        <p14:creationId xmlns:p14="http://schemas.microsoft.com/office/powerpoint/2010/main" val="1420839944"/>
      </p:ext>
    </p:extLst>
  </p:cSld>
  <p:clrMapOvr>
    <a:masterClrMapping/>
  </p:clrMapOvr>
  <p:transition>
    <p:newsflash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257</TotalTime>
  <Words>182</Words>
  <Application>Microsoft Office PowerPoint</Application>
  <PresentationFormat>Экран (4:3)</PresentationFormat>
  <Paragraphs>38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Arial</vt:lpstr>
      <vt:lpstr>Calibri</vt:lpstr>
      <vt:lpstr>Candara</vt:lpstr>
      <vt:lpstr>Comic Sans MS</vt:lpstr>
      <vt:lpstr>Gabriola</vt:lpstr>
      <vt:lpstr>Symbol</vt:lpstr>
      <vt:lpstr>Times New Roman</vt:lpstr>
      <vt:lpstr>Волна</vt:lpstr>
      <vt:lpstr>Методический семинар-практикум  воспитателей групп  раннего и дошкольного возраста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Методический семинар-практикум  воспитателей групп  раннего и дошкольного возраста</dc:title>
  <dc:creator>AFANASIY</dc:creator>
  <cp:lastModifiedBy>al19751975@mail.ru</cp:lastModifiedBy>
  <cp:revision>47</cp:revision>
  <dcterms:created xsi:type="dcterms:W3CDTF">2016-01-24T13:15:24Z</dcterms:created>
  <dcterms:modified xsi:type="dcterms:W3CDTF">2021-11-30T04:04:40Z</dcterms:modified>
</cp:coreProperties>
</file>