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26" r:id="rId3"/>
    <p:sldId id="352" r:id="rId4"/>
    <p:sldId id="313" r:id="rId5"/>
    <p:sldId id="355" r:id="rId6"/>
    <p:sldId id="316" r:id="rId7"/>
    <p:sldId id="356" r:id="rId8"/>
    <p:sldId id="35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24" autoAdjust="0"/>
  </p:normalViewPr>
  <p:slideViewPr>
    <p:cSldViewPr>
      <p:cViewPr varScale="1">
        <p:scale>
          <a:sx n="84" d="100"/>
          <a:sy n="84" d="100"/>
        </p:scale>
        <p:origin x="143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B38ED-CD48-4DAD-A991-376D0C861EC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37F1084-C72F-48F0-BCF4-36F305AA5978}">
      <dgm:prSet phldrT="[Текст]"/>
      <dgm:spPr/>
      <dgm:t>
        <a:bodyPr/>
        <a:lstStyle/>
        <a:p>
          <a:r>
            <a:rPr lang="ru-RU" dirty="0" smtClean="0"/>
            <a:t>педагог</a:t>
          </a:r>
          <a:endParaRPr lang="ru-RU" dirty="0"/>
        </a:p>
      </dgm:t>
    </dgm:pt>
    <dgm:pt modelId="{80F57F75-1522-41C5-A997-8E63778AD7FE}" type="parTrans" cxnId="{6E4CFCDA-29EE-495B-BDBC-10580D136EF9}">
      <dgm:prSet/>
      <dgm:spPr/>
      <dgm:t>
        <a:bodyPr/>
        <a:lstStyle/>
        <a:p>
          <a:endParaRPr lang="ru-RU"/>
        </a:p>
      </dgm:t>
    </dgm:pt>
    <dgm:pt modelId="{E66046DB-9B24-4845-B7D3-121901365A6E}" type="sibTrans" cxnId="{6E4CFCDA-29EE-495B-BDBC-10580D136EF9}">
      <dgm:prSet/>
      <dgm:spPr/>
      <dgm:t>
        <a:bodyPr/>
        <a:lstStyle/>
        <a:p>
          <a:endParaRPr lang="ru-RU"/>
        </a:p>
      </dgm:t>
    </dgm:pt>
    <dgm:pt modelId="{637C32B6-2FAE-4DA3-B327-F2012A3C76DE}">
      <dgm:prSet phldrT="[Текст]"/>
      <dgm:spPr/>
      <dgm:t>
        <a:bodyPr/>
        <a:lstStyle/>
        <a:p>
          <a:r>
            <a:rPr lang="ru-RU" dirty="0" smtClean="0"/>
            <a:t>родитель</a:t>
          </a:r>
          <a:endParaRPr lang="ru-RU" dirty="0"/>
        </a:p>
      </dgm:t>
    </dgm:pt>
    <dgm:pt modelId="{6364908C-E107-46E3-AA51-9864CBA5225F}" type="parTrans" cxnId="{238013FA-7698-456F-AAEC-2151561D4540}">
      <dgm:prSet/>
      <dgm:spPr/>
      <dgm:t>
        <a:bodyPr/>
        <a:lstStyle/>
        <a:p>
          <a:endParaRPr lang="ru-RU"/>
        </a:p>
      </dgm:t>
    </dgm:pt>
    <dgm:pt modelId="{D2553E26-B101-4891-9AAC-7972C1957DCC}" type="sibTrans" cxnId="{238013FA-7698-456F-AAEC-2151561D4540}">
      <dgm:prSet/>
      <dgm:spPr/>
      <dgm:t>
        <a:bodyPr/>
        <a:lstStyle/>
        <a:p>
          <a:endParaRPr lang="ru-RU"/>
        </a:p>
      </dgm:t>
    </dgm:pt>
    <dgm:pt modelId="{31B6EAF0-F0D6-482B-A1ED-9A0A0BF94EFA}">
      <dgm:prSet phldrT="[Текст]"/>
      <dgm:spPr/>
      <dgm:t>
        <a:bodyPr/>
        <a:lstStyle/>
        <a:p>
          <a:r>
            <a:rPr lang="ru-RU" dirty="0" smtClean="0"/>
            <a:t>ребёнок</a:t>
          </a:r>
          <a:endParaRPr lang="ru-RU" dirty="0"/>
        </a:p>
      </dgm:t>
    </dgm:pt>
    <dgm:pt modelId="{992C10BD-F42F-4F35-A93D-A132C57C6D32}" type="parTrans" cxnId="{F06255F6-D8F3-43DC-B2EF-1A0C5C508AF5}">
      <dgm:prSet/>
      <dgm:spPr/>
      <dgm:t>
        <a:bodyPr/>
        <a:lstStyle/>
        <a:p>
          <a:endParaRPr lang="ru-RU"/>
        </a:p>
      </dgm:t>
    </dgm:pt>
    <dgm:pt modelId="{D14B6C0F-29DD-471B-8E3A-0D19FE29F82A}" type="sibTrans" cxnId="{F06255F6-D8F3-43DC-B2EF-1A0C5C508AF5}">
      <dgm:prSet/>
      <dgm:spPr/>
      <dgm:t>
        <a:bodyPr/>
        <a:lstStyle/>
        <a:p>
          <a:endParaRPr lang="ru-RU"/>
        </a:p>
      </dgm:t>
    </dgm:pt>
    <dgm:pt modelId="{ABB01910-8453-4C94-A141-7C6E23B8D40D}" type="pres">
      <dgm:prSet presAssocID="{DC9B38ED-CD48-4DAD-A991-376D0C861ECA}" presName="compositeShape" presStyleCnt="0">
        <dgm:presLayoutVars>
          <dgm:chMax val="7"/>
          <dgm:dir/>
          <dgm:resizeHandles val="exact"/>
        </dgm:presLayoutVars>
      </dgm:prSet>
      <dgm:spPr/>
    </dgm:pt>
    <dgm:pt modelId="{D3D3628E-3277-4C67-8ABF-DA43298D156C}" type="pres">
      <dgm:prSet presAssocID="{E37F1084-C72F-48F0-BCF4-36F305AA5978}" presName="circ1" presStyleLbl="vennNode1" presStyleIdx="0" presStyleCnt="3"/>
      <dgm:spPr/>
      <dgm:t>
        <a:bodyPr/>
        <a:lstStyle/>
        <a:p>
          <a:endParaRPr lang="ru-RU"/>
        </a:p>
      </dgm:t>
    </dgm:pt>
    <dgm:pt modelId="{24A343FA-EE86-4271-9DC3-0EB60D56837F}" type="pres">
      <dgm:prSet presAssocID="{E37F1084-C72F-48F0-BCF4-36F305AA597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2D513-E4F2-4FA4-A6CC-79313F113FED}" type="pres">
      <dgm:prSet presAssocID="{637C32B6-2FAE-4DA3-B327-F2012A3C76DE}" presName="circ2" presStyleLbl="vennNode1" presStyleIdx="1" presStyleCnt="3"/>
      <dgm:spPr/>
      <dgm:t>
        <a:bodyPr/>
        <a:lstStyle/>
        <a:p>
          <a:endParaRPr lang="ru-RU"/>
        </a:p>
      </dgm:t>
    </dgm:pt>
    <dgm:pt modelId="{9C90F42A-1A57-4346-9A66-AED9490121E2}" type="pres">
      <dgm:prSet presAssocID="{637C32B6-2FAE-4DA3-B327-F2012A3C76D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4BE40-13C9-4902-8EA8-7CCD91190BA7}" type="pres">
      <dgm:prSet presAssocID="{31B6EAF0-F0D6-482B-A1ED-9A0A0BF94EFA}" presName="circ3" presStyleLbl="vennNode1" presStyleIdx="2" presStyleCnt="3" custLinFactNeighborX="-1034" custLinFactNeighborY="-12"/>
      <dgm:spPr/>
      <dgm:t>
        <a:bodyPr/>
        <a:lstStyle/>
        <a:p>
          <a:endParaRPr lang="ru-RU"/>
        </a:p>
      </dgm:t>
    </dgm:pt>
    <dgm:pt modelId="{0007E362-84BD-455A-A203-FF5B3F77E80F}" type="pres">
      <dgm:prSet presAssocID="{31B6EAF0-F0D6-482B-A1ED-9A0A0BF94EF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CEEE5-268A-42DA-A4F0-FA27C413804B}" type="presOf" srcId="{E37F1084-C72F-48F0-BCF4-36F305AA5978}" destId="{24A343FA-EE86-4271-9DC3-0EB60D56837F}" srcOrd="1" destOrd="0" presId="urn:microsoft.com/office/officeart/2005/8/layout/venn1"/>
    <dgm:cxn modelId="{4DE59F3F-1E71-43DA-AAD1-A5AC25EBADD7}" type="presOf" srcId="{637C32B6-2FAE-4DA3-B327-F2012A3C76DE}" destId="{9C90F42A-1A57-4346-9A66-AED9490121E2}" srcOrd="1" destOrd="0" presId="urn:microsoft.com/office/officeart/2005/8/layout/venn1"/>
    <dgm:cxn modelId="{4EC20EFD-EF33-4982-9B5C-D45E0D5F7442}" type="presOf" srcId="{31B6EAF0-F0D6-482B-A1ED-9A0A0BF94EFA}" destId="{55E4BE40-13C9-4902-8EA8-7CCD91190BA7}" srcOrd="0" destOrd="0" presId="urn:microsoft.com/office/officeart/2005/8/layout/venn1"/>
    <dgm:cxn modelId="{6E4CFCDA-29EE-495B-BDBC-10580D136EF9}" srcId="{DC9B38ED-CD48-4DAD-A991-376D0C861ECA}" destId="{E37F1084-C72F-48F0-BCF4-36F305AA5978}" srcOrd="0" destOrd="0" parTransId="{80F57F75-1522-41C5-A997-8E63778AD7FE}" sibTransId="{E66046DB-9B24-4845-B7D3-121901365A6E}"/>
    <dgm:cxn modelId="{E5AF9C2E-5341-4B44-9A90-1262E38A4BED}" type="presOf" srcId="{E37F1084-C72F-48F0-BCF4-36F305AA5978}" destId="{D3D3628E-3277-4C67-8ABF-DA43298D156C}" srcOrd="0" destOrd="0" presId="urn:microsoft.com/office/officeart/2005/8/layout/venn1"/>
    <dgm:cxn modelId="{3BC2481E-FA51-4BA3-BFF2-7CE8FE86D7CF}" type="presOf" srcId="{DC9B38ED-CD48-4DAD-A991-376D0C861ECA}" destId="{ABB01910-8453-4C94-A141-7C6E23B8D40D}" srcOrd="0" destOrd="0" presId="urn:microsoft.com/office/officeart/2005/8/layout/venn1"/>
    <dgm:cxn modelId="{CCCFC04E-12FE-4782-A953-523D72CD9AF1}" type="presOf" srcId="{637C32B6-2FAE-4DA3-B327-F2012A3C76DE}" destId="{27C2D513-E4F2-4FA4-A6CC-79313F113FED}" srcOrd="0" destOrd="0" presId="urn:microsoft.com/office/officeart/2005/8/layout/venn1"/>
    <dgm:cxn modelId="{F06255F6-D8F3-43DC-B2EF-1A0C5C508AF5}" srcId="{DC9B38ED-CD48-4DAD-A991-376D0C861ECA}" destId="{31B6EAF0-F0D6-482B-A1ED-9A0A0BF94EFA}" srcOrd="2" destOrd="0" parTransId="{992C10BD-F42F-4F35-A93D-A132C57C6D32}" sibTransId="{D14B6C0F-29DD-471B-8E3A-0D19FE29F82A}"/>
    <dgm:cxn modelId="{238013FA-7698-456F-AAEC-2151561D4540}" srcId="{DC9B38ED-CD48-4DAD-A991-376D0C861ECA}" destId="{637C32B6-2FAE-4DA3-B327-F2012A3C76DE}" srcOrd="1" destOrd="0" parTransId="{6364908C-E107-46E3-AA51-9864CBA5225F}" sibTransId="{D2553E26-B101-4891-9AAC-7972C1957DCC}"/>
    <dgm:cxn modelId="{9BAF0248-ADE1-4215-B5BF-2055A75BA721}" type="presOf" srcId="{31B6EAF0-F0D6-482B-A1ED-9A0A0BF94EFA}" destId="{0007E362-84BD-455A-A203-FF5B3F77E80F}" srcOrd="1" destOrd="0" presId="urn:microsoft.com/office/officeart/2005/8/layout/venn1"/>
    <dgm:cxn modelId="{0DACCFEE-2533-43BB-8F11-03F472D46EF6}" type="presParOf" srcId="{ABB01910-8453-4C94-A141-7C6E23B8D40D}" destId="{D3D3628E-3277-4C67-8ABF-DA43298D156C}" srcOrd="0" destOrd="0" presId="urn:microsoft.com/office/officeart/2005/8/layout/venn1"/>
    <dgm:cxn modelId="{A9C32BF3-8914-42DD-846A-A72276C8037D}" type="presParOf" srcId="{ABB01910-8453-4C94-A141-7C6E23B8D40D}" destId="{24A343FA-EE86-4271-9DC3-0EB60D56837F}" srcOrd="1" destOrd="0" presId="urn:microsoft.com/office/officeart/2005/8/layout/venn1"/>
    <dgm:cxn modelId="{554ABF28-64A0-44D3-B26F-FEB6EE365A1C}" type="presParOf" srcId="{ABB01910-8453-4C94-A141-7C6E23B8D40D}" destId="{27C2D513-E4F2-4FA4-A6CC-79313F113FED}" srcOrd="2" destOrd="0" presId="urn:microsoft.com/office/officeart/2005/8/layout/venn1"/>
    <dgm:cxn modelId="{029162A1-0C81-4977-965C-6A8AEC2DA57F}" type="presParOf" srcId="{ABB01910-8453-4C94-A141-7C6E23B8D40D}" destId="{9C90F42A-1A57-4346-9A66-AED9490121E2}" srcOrd="3" destOrd="0" presId="urn:microsoft.com/office/officeart/2005/8/layout/venn1"/>
    <dgm:cxn modelId="{E1B89FA0-95AE-43DA-897A-05086FC8BD58}" type="presParOf" srcId="{ABB01910-8453-4C94-A141-7C6E23B8D40D}" destId="{55E4BE40-13C9-4902-8EA8-7CCD91190BA7}" srcOrd="4" destOrd="0" presId="urn:microsoft.com/office/officeart/2005/8/layout/venn1"/>
    <dgm:cxn modelId="{0491D74C-C4EA-46F9-9E76-FB343E5A197C}" type="presParOf" srcId="{ABB01910-8453-4C94-A141-7C6E23B8D40D}" destId="{0007E362-84BD-455A-A203-FF5B3F77E80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59A4C-B865-42FF-B434-DFFA364B70B6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532CA-1D03-4918-9855-E4FB898626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77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532CA-1D03-4918-9855-E4FB898626E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10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966A9-5AB2-40CA-98F8-E7EA43D14B9C}" type="datetimeFigureOut">
              <a:rPr lang="ru-RU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9F622-8B25-4360-890B-DF9DFC53C7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83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F8475-CA72-4975-A81E-D092DC8B5106}" type="datetimeFigureOut">
              <a:rPr lang="ru-RU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C2F23-9812-45B0-836C-A76D36BAB2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11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7365-2EFC-4E1D-80D8-4FC92F7FCDBA}" type="datetimeFigureOut">
              <a:rPr lang="ru-RU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6F16-C9A2-4988-AE09-5B0B0B00B3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92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CBE5-C424-4FA4-B0AB-B2E5184DE077}" type="datetimeFigureOut">
              <a:rPr lang="ru-RU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847C7-1B7A-4FEB-AAF1-173B3C0C9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81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D8E0-AAAF-4334-A314-33C8E73BA7BC}" type="datetimeFigureOut">
              <a:rPr lang="ru-RU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5403-9ED9-4699-A8C9-DBB5A7551B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40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3FD4-0115-4522-AAF2-DD5CFC4CAFE8}" type="datetimeFigureOut">
              <a:rPr lang="ru-RU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35B5-676F-4030-889B-1AE1978FAD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61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0FEF-DB15-4141-BADA-533F949C7E62}" type="datetimeFigureOut">
              <a:rPr lang="ru-RU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EADE-DEC7-43E4-801F-84914225B4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2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56B0-DB69-4DD1-B42E-D3ACF0F94C76}" type="datetimeFigureOut">
              <a:rPr lang="ru-RU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96BA-1DA7-46A5-B305-470F544A4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68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1CE9-810B-4B8D-9A2D-DE6AAED762F9}" type="datetimeFigureOut">
              <a:rPr lang="ru-RU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9EA8-7F54-4BC8-B366-50F2C0DB7F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27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1AF3-AA58-4EE6-93C8-2FD47FDE3D5E}" type="datetimeFigureOut">
              <a:rPr lang="ru-RU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1835-6805-4806-B42F-14087AE8B2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2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15CB-C020-4A1A-A4F1-8B4BAFEA6F67}" type="datetimeFigureOut">
              <a:rPr lang="ru-RU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A179-6C85-4159-9F75-1D8862243F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31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88C7C9-64A3-49AE-9F36-30757154F6B7}" type="datetimeFigureOut">
              <a:rPr lang="ru-RU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6D364E-D491-47F3-B770-745BD0C5D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500298" y="1214422"/>
            <a:ext cx="5929354" cy="2928958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Лэпбук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 как средство развития познавательных </a:t>
            </a:r>
            <a:b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способностей </a:t>
            </a:r>
            <a:b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детей  дошкольного возраста»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 flipV="1">
            <a:off x="7858148" y="97134"/>
            <a:ext cx="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6578" y="5572140"/>
            <a:ext cx="739752" cy="16494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                </a:t>
            </a:r>
            <a:endParaRPr lang="ru-RU" dirty="0"/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 flipV="1">
            <a:off x="3428993" y="5429264"/>
            <a:ext cx="4000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929198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4286248" y="4767545"/>
            <a:ext cx="3286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Прохорова А.Г.,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139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5208" r="4878" b="8333"/>
          <a:stretch>
            <a:fillRect/>
          </a:stretch>
        </p:blipFill>
        <p:spPr>
          <a:xfrm>
            <a:off x="2071670" y="357166"/>
            <a:ext cx="6572296" cy="5929354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2285984" y="357166"/>
            <a:ext cx="6261679" cy="606216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3986"/>
              <a:gd name="connsiteY0" fmla="*/ 0 h 21752"/>
              <a:gd name="connsiteX1" fmla="*/ 23986 w 23986"/>
              <a:gd name="connsiteY1" fmla="*/ 428 h 21752"/>
              <a:gd name="connsiteX2" fmla="*/ 23986 w 23986"/>
              <a:gd name="connsiteY2" fmla="*/ 17750 h 21752"/>
              <a:gd name="connsiteX3" fmla="*/ 2386 w 23986"/>
              <a:gd name="connsiteY3" fmla="*/ 20600 h 21752"/>
              <a:gd name="connsiteX4" fmla="*/ 0 w 23986"/>
              <a:gd name="connsiteY4" fmla="*/ 0 h 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" h="21752">
                <a:moveTo>
                  <a:pt x="0" y="0"/>
                </a:moveTo>
                <a:lnTo>
                  <a:pt x="23986" y="428"/>
                </a:lnTo>
                <a:lnTo>
                  <a:pt x="23986" y="17750"/>
                </a:lnTo>
                <a:cubicBezTo>
                  <a:pt x="13186" y="17750"/>
                  <a:pt x="13186" y="24350"/>
                  <a:pt x="2386" y="206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5EFFB">
                  <a:shade val="30000"/>
                  <a:satMod val="115000"/>
                </a:srgbClr>
              </a:gs>
              <a:gs pos="50000">
                <a:srgbClr val="E5EFFB">
                  <a:shade val="67500"/>
                  <a:satMod val="115000"/>
                </a:srgbClr>
              </a:gs>
              <a:gs pos="100000">
                <a:srgbClr val="E5EFFB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sz="1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428605"/>
            <a:ext cx="5214974" cy="935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/>
              <a:t>  </a:t>
            </a:r>
            <a:r>
              <a:rPr lang="ru-RU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Что такое </a:t>
            </a:r>
            <a:r>
              <a:rPr lang="ru-RU" sz="32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лэпбук</a:t>
            </a:r>
            <a:r>
              <a:rPr lang="ru-RU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?</a:t>
            </a: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Лэпбук</a:t>
            </a:r>
            <a:r>
              <a:rPr lang="ru-RU" i="1" dirty="0" smtClean="0">
                <a:latin typeface="Arial Black" pitchFamily="34" charset="0"/>
              </a:rPr>
              <a:t> (</a:t>
            </a:r>
            <a:r>
              <a:rPr lang="ru-RU" i="1" dirty="0" err="1" smtClean="0">
                <a:latin typeface="Arial Black" pitchFamily="34" charset="0"/>
              </a:rPr>
              <a:t>lapbook</a:t>
            </a:r>
            <a:r>
              <a:rPr lang="ru-RU" i="1" dirty="0" smtClean="0">
                <a:latin typeface="Arial Black" pitchFamily="34" charset="0"/>
              </a:rPr>
              <a:t>) </a:t>
            </a:r>
            <a:r>
              <a:rPr lang="ru-RU" dirty="0" smtClean="0">
                <a:latin typeface="Arial Black" pitchFamily="34" charset="0"/>
              </a:rPr>
              <a:t>– в дословном переводе с английского значит «наколенная книга» (</a:t>
            </a:r>
            <a:r>
              <a:rPr lang="ru-RU" dirty="0" err="1" smtClean="0">
                <a:latin typeface="Arial Black" pitchFamily="34" charset="0"/>
              </a:rPr>
              <a:t>lap</a:t>
            </a:r>
            <a:r>
              <a:rPr lang="ru-RU" dirty="0" smtClean="0">
                <a:latin typeface="Arial Black" pitchFamily="34" charset="0"/>
              </a:rPr>
              <a:t> –колени, </a:t>
            </a:r>
            <a:r>
              <a:rPr lang="ru-RU" dirty="0" err="1" smtClean="0">
                <a:latin typeface="Arial Black" pitchFamily="34" charset="0"/>
              </a:rPr>
              <a:t>book</a:t>
            </a:r>
            <a:r>
              <a:rPr lang="ru-RU" dirty="0" smtClean="0">
                <a:latin typeface="Arial Black" pitchFamily="34" charset="0"/>
              </a:rPr>
              <a:t>- книга). </a:t>
            </a:r>
          </a:p>
          <a:p>
            <a:endParaRPr lang="en-US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Это </a:t>
            </a:r>
            <a:r>
              <a:rPr lang="ru-RU" i="1" dirty="0" smtClean="0">
                <a:latin typeface="Arial Black" pitchFamily="34" charset="0"/>
              </a:rPr>
              <a:t>самодельная бумажная книжка 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с кармашками, дверками, окошками, подвижными деталями, которые ребенок может доставать, перекладывать, складывать по своему усмотрению. </a:t>
            </a:r>
          </a:p>
          <a:p>
            <a:r>
              <a:rPr lang="ru-RU" dirty="0" smtClean="0">
                <a:latin typeface="Arial Black" pitchFamily="34" charset="0"/>
              </a:rPr>
              <a:t>Это заключительный этап исследовательской работы, которую дети проделали в ходе изучения  темы.</a:t>
            </a:r>
          </a:p>
          <a:p>
            <a:pPr algn="ctr" fontAlgn="base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</a:t>
            </a:r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 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1672"/>
          <a:stretch/>
        </p:blipFill>
        <p:spPr>
          <a:xfrm>
            <a:off x="7187336" y="5531513"/>
            <a:ext cx="1524000" cy="10584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pic>
        <p:nvPicPr>
          <p:cNvPr id="11" name="Рисунок 10" descr="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8576">
            <a:off x="955962" y="1399023"/>
            <a:ext cx="2446825" cy="34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6100" y="1142984"/>
            <a:ext cx="563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12548" y="428604"/>
            <a:ext cx="644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Лэпбук</a:t>
            </a: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– вид совместной                                                   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  деятельности взрослого и ребенка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142984"/>
            <a:ext cx="585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328237"/>
              </p:ext>
            </p:extLst>
          </p:nvPr>
        </p:nvGraphicFramePr>
        <p:xfrm>
          <a:off x="1214414" y="1500174"/>
          <a:ext cx="6286544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28662" y="4143380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сборе информации и оформлении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происходит взаимодействие: педагог-ребёнок, ребёнок-родитель, педагог-родитель.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Это отличный метод создания ЕОП (единого образовательного пространства) между детским  садом и родителями (законными представителями).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4723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1" y="2357430"/>
            <a:ext cx="7494612" cy="3714776"/>
          </a:xfrm>
        </p:spPr>
        <p:txBody>
          <a:bodyPr/>
          <a:lstStyle/>
          <a:p>
            <a:r>
              <a:rPr lang="ru-RU" sz="2000" b="0" i="1" dirty="0" smtClean="0">
                <a:latin typeface="Georgia" pitchFamily="18" charset="0"/>
                <a:cs typeface="Arabic Typesetting" pitchFamily="66" charset="-78"/>
              </a:rPr>
              <a:t>- </a:t>
            </a:r>
            <a:r>
              <a:rPr lang="ru-RU" sz="2000" i="1" dirty="0" smtClean="0">
                <a:latin typeface="Georgia" pitchFamily="18" charset="0"/>
                <a:cs typeface="Arabic Typesetting" pitchFamily="66" charset="-78"/>
              </a:rPr>
              <a:t>включенность</a:t>
            </a:r>
            <a:r>
              <a:rPr lang="ru-RU" sz="2000" b="0" i="1" dirty="0" smtClean="0">
                <a:latin typeface="Georgia" pitchFamily="18" charset="0"/>
                <a:cs typeface="Arabic Typesetting" pitchFamily="66" charset="-78"/>
              </a:rPr>
              <a:t> воспитателя в деятельность наравне с детьми;</a:t>
            </a:r>
            <a:br>
              <a:rPr lang="ru-RU" sz="2000" b="0" i="1" dirty="0" smtClean="0">
                <a:latin typeface="Georgia" pitchFamily="18" charset="0"/>
                <a:cs typeface="Arabic Typesetting" pitchFamily="66" charset="-78"/>
              </a:rPr>
            </a:br>
            <a:r>
              <a:rPr lang="ru-RU" sz="2000" b="0" i="1" dirty="0" smtClean="0">
                <a:latin typeface="Georgia" pitchFamily="18" charset="0"/>
                <a:cs typeface="Arabic Typesetting" pitchFamily="66" charset="-78"/>
              </a:rPr>
              <a:t>- добровольное </a:t>
            </a:r>
            <a:r>
              <a:rPr lang="ru-RU" sz="2000" i="1" dirty="0" smtClean="0">
                <a:latin typeface="Georgia" pitchFamily="18" charset="0"/>
                <a:cs typeface="Arabic Typesetting" pitchFamily="66" charset="-78"/>
              </a:rPr>
              <a:t>присоединение </a:t>
            </a:r>
            <a:r>
              <a:rPr lang="ru-RU" sz="2000" b="0" i="1" dirty="0" smtClean="0">
                <a:latin typeface="Georgia" pitchFamily="18" charset="0"/>
                <a:cs typeface="Arabic Typesetting" pitchFamily="66" charset="-78"/>
              </a:rPr>
              <a:t>дошкольников к деятельности (без психического и дисциплинарного принуждения);</a:t>
            </a:r>
            <a:br>
              <a:rPr lang="ru-RU" sz="2000" b="0" i="1" dirty="0" smtClean="0">
                <a:latin typeface="Georgia" pitchFamily="18" charset="0"/>
                <a:cs typeface="Arabic Typesetting" pitchFamily="66" charset="-78"/>
              </a:rPr>
            </a:br>
            <a:r>
              <a:rPr lang="ru-RU" sz="2000" b="0" i="1" dirty="0" smtClean="0">
                <a:latin typeface="Georgia" pitchFamily="18" charset="0"/>
                <a:cs typeface="Arabic Typesetting" pitchFamily="66" charset="-78"/>
              </a:rPr>
              <a:t> - свободное </a:t>
            </a:r>
            <a:r>
              <a:rPr lang="ru-RU" sz="2000" i="1" dirty="0" smtClean="0">
                <a:latin typeface="Georgia" pitchFamily="18" charset="0"/>
                <a:cs typeface="Arabic Typesetting" pitchFamily="66" charset="-78"/>
              </a:rPr>
              <a:t>общение и перемещение </a:t>
            </a:r>
            <a:r>
              <a:rPr lang="ru-RU" sz="2000" b="0" i="1" dirty="0" smtClean="0">
                <a:latin typeface="Georgia" pitchFamily="18" charset="0"/>
                <a:cs typeface="Arabic Typesetting" pitchFamily="66" charset="-78"/>
              </a:rPr>
              <a:t>детей во время деятельности (при </a:t>
            </a:r>
            <a:r>
              <a:rPr lang="ru-RU" sz="2000" b="0" i="1" dirty="0" err="1" smtClean="0">
                <a:latin typeface="Georgia" pitchFamily="18" charset="0"/>
                <a:cs typeface="Arabic Typesetting" pitchFamily="66" charset="-78"/>
              </a:rPr>
              <a:t>соответстви</a:t>
            </a:r>
            <a:r>
              <a:rPr lang="ru-RU" sz="2000" b="0" i="1" dirty="0" smtClean="0">
                <a:latin typeface="Georgia" pitchFamily="18" charset="0"/>
                <a:cs typeface="Arabic Typesetting" pitchFamily="66" charset="-78"/>
              </a:rPr>
              <a:t> И организации рабочего пространства);</a:t>
            </a:r>
            <a:br>
              <a:rPr lang="ru-RU" sz="2000" b="0" i="1" dirty="0" smtClean="0">
                <a:latin typeface="Georgia" pitchFamily="18" charset="0"/>
                <a:cs typeface="Arabic Typesetting" pitchFamily="66" charset="-78"/>
              </a:rPr>
            </a:br>
            <a:r>
              <a:rPr lang="ru-RU" sz="2000" b="0" i="1" dirty="0" smtClean="0">
                <a:latin typeface="Georgia" pitchFamily="18" charset="0"/>
                <a:cs typeface="Arabic Typesetting" pitchFamily="66" charset="-78"/>
              </a:rPr>
              <a:t>- </a:t>
            </a:r>
            <a:r>
              <a:rPr lang="ru-RU" sz="2000" i="1" dirty="0" smtClean="0">
                <a:latin typeface="Georgia" pitchFamily="18" charset="0"/>
                <a:cs typeface="Arabic Typesetting" pitchFamily="66" charset="-78"/>
              </a:rPr>
              <a:t>открытый</a:t>
            </a:r>
            <a:r>
              <a:rPr lang="ru-RU" sz="2000" b="0" i="1" dirty="0" smtClean="0">
                <a:latin typeface="Georgia" pitchFamily="18" charset="0"/>
                <a:cs typeface="Arabic Typesetting" pitchFamily="66" charset="-78"/>
              </a:rPr>
              <a:t> временной конец деятельности (каждый работает в своем темпе).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00042"/>
            <a:ext cx="7772400" cy="1928826"/>
          </a:xfrm>
        </p:spPr>
        <p:txBody>
          <a:bodyPr/>
          <a:lstStyle/>
          <a:p>
            <a:pPr algn="ctr"/>
            <a:endParaRPr lang="ru-RU" sz="24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sz="24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2400" b="1" i="1" dirty="0" err="1" smtClean="0">
                <a:solidFill>
                  <a:srgbClr val="FF0000"/>
                </a:solidFill>
                <a:latin typeface="Georgia" pitchFamily="18" charset="0"/>
              </a:rPr>
              <a:t>Лэпбук</a:t>
            </a: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 отвечает основным тезисам партнерской деятельности взрослого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с детьми, на которые указывает Н.А.Короткова: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Преимущество использования </a:t>
            </a:r>
            <a:r>
              <a:rPr lang="ru-RU" sz="3200" b="1" i="1" dirty="0" err="1" smtClean="0">
                <a:solidFill>
                  <a:srgbClr val="FF0000"/>
                </a:solidFill>
                <a:latin typeface="Georgia" pitchFamily="18" charset="0"/>
              </a:rPr>
              <a:t>лэпбука</a:t>
            </a:r>
            <a:endParaRPr lang="ru-RU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1580" y="1357299"/>
            <a:ext cx="7543824" cy="3643337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помогает 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структурировать сложную информацию;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познавательный интерес и творческое мышление ребёнка;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разнообразить даже самую скучную тему;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научить простому способу запоминания;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объединить  всю семью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группу детей в детском саду)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увлекательного 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полезного занятия.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лэпбу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143380"/>
            <a:ext cx="3496683" cy="2166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099" y="1285860"/>
            <a:ext cx="7494613" cy="4483115"/>
          </a:xfrm>
        </p:spPr>
        <p:txBody>
          <a:bodyPr/>
          <a:lstStyle/>
          <a:p>
            <a:pPr marL="0" indent="0"/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1.   </a:t>
            </a:r>
            <a:r>
              <a:rPr lang="ru-RU" sz="2400" i="1" dirty="0" err="1" smtClean="0">
                <a:solidFill>
                  <a:srgbClr val="002060"/>
                </a:solidFill>
              </a:rPr>
              <a:t>Лэпбук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u="sng" dirty="0" smtClean="0">
                <a:solidFill>
                  <a:srgbClr val="002060"/>
                </a:solidFill>
              </a:rPr>
              <a:t>активизирует</a:t>
            </a:r>
            <a:r>
              <a:rPr lang="ru-RU" sz="2400" i="1" dirty="0" smtClean="0">
                <a:solidFill>
                  <a:srgbClr val="002060"/>
                </a:solidFill>
              </a:rPr>
              <a:t> у детей </a:t>
            </a:r>
            <a:r>
              <a:rPr lang="ru-RU" sz="2400" i="1" u="sng" dirty="0" smtClean="0">
                <a:solidFill>
                  <a:srgbClr val="002060"/>
                </a:solidFill>
              </a:rPr>
              <a:t>интерес</a:t>
            </a:r>
            <a:r>
              <a:rPr lang="ru-RU" sz="2400" i="1" dirty="0" smtClean="0">
                <a:solidFill>
                  <a:srgbClr val="002060"/>
                </a:solidFill>
              </a:rPr>
              <a:t> к      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познавательной деятельности;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2.  дает возможность  возможность </a:t>
            </a:r>
            <a:r>
              <a:rPr lang="ru-RU" sz="2400" i="1" u="sng" dirty="0" smtClean="0">
                <a:solidFill>
                  <a:srgbClr val="002060"/>
                </a:solidFill>
              </a:rPr>
              <a:t>проявить</a:t>
            </a:r>
            <a:r>
              <a:rPr lang="ru-RU" sz="2400" i="1" dirty="0" smtClean="0">
                <a:solidFill>
                  <a:srgbClr val="002060"/>
                </a:solidFill>
              </a:rPr>
              <a:t> себя </a:t>
            </a:r>
            <a:r>
              <a:rPr lang="ru-RU" sz="2400" i="1" u="sng" dirty="0" smtClean="0">
                <a:solidFill>
                  <a:srgbClr val="002060"/>
                </a:solidFill>
              </a:rPr>
              <a:t>каждому ребёнку!</a:t>
            </a:r>
            <a:br>
              <a:rPr lang="ru-RU" sz="2400" i="1" u="sng" dirty="0" smtClean="0">
                <a:solidFill>
                  <a:srgbClr val="002060"/>
                </a:solidFill>
              </a:rPr>
            </a:br>
            <a:r>
              <a:rPr lang="ru-RU" sz="2400" i="1" u="sng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3.  Помогает детям </a:t>
            </a:r>
            <a:r>
              <a:rPr lang="ru-RU" sz="2400" i="1" u="sng" dirty="0" smtClean="0">
                <a:solidFill>
                  <a:srgbClr val="002060"/>
                </a:solidFill>
              </a:rPr>
              <a:t>лучше понять и запомнить информацию </a:t>
            </a:r>
            <a:r>
              <a:rPr lang="ru-RU" sz="2400" i="1" dirty="0" smtClean="0">
                <a:solidFill>
                  <a:srgbClr val="002060"/>
                </a:solidFill>
              </a:rPr>
              <a:t>(особенно, если ребёнок </a:t>
            </a:r>
            <a:r>
              <a:rPr lang="ru-RU" sz="2400" i="1" dirty="0" err="1" smtClean="0">
                <a:solidFill>
                  <a:srgbClr val="002060"/>
                </a:solidFill>
              </a:rPr>
              <a:t>визуал</a:t>
            </a:r>
            <a:r>
              <a:rPr lang="ru-RU" sz="2400" i="1" dirty="0" smtClean="0">
                <a:solidFill>
                  <a:srgbClr val="002060"/>
                </a:solidFill>
              </a:rPr>
              <a:t>)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4.   </a:t>
            </a:r>
            <a:r>
              <a:rPr lang="ru-RU" sz="2400" i="1" dirty="0" err="1" smtClean="0">
                <a:solidFill>
                  <a:srgbClr val="002060"/>
                </a:solidFill>
              </a:rPr>
              <a:t>Лэпбук</a:t>
            </a:r>
            <a:r>
              <a:rPr lang="ru-RU" sz="2400" i="1" dirty="0" smtClean="0">
                <a:solidFill>
                  <a:srgbClr val="002060"/>
                </a:solidFill>
              </a:rPr>
              <a:t> позволяет </a:t>
            </a:r>
            <a:r>
              <a:rPr lang="ru-RU" sz="2400" i="1" u="sng" dirty="0" smtClean="0">
                <a:solidFill>
                  <a:srgbClr val="002060"/>
                </a:solidFill>
              </a:rPr>
              <a:t>сохранить </a:t>
            </a:r>
            <a:r>
              <a:rPr lang="ru-RU" sz="2400" i="1" dirty="0" smtClean="0">
                <a:solidFill>
                  <a:srgbClr val="002060"/>
                </a:solidFill>
              </a:rPr>
              <a:t>собранный </a:t>
            </a:r>
            <a:r>
              <a:rPr lang="ru-RU" sz="2400" i="1" u="sng" dirty="0" smtClean="0">
                <a:solidFill>
                  <a:srgbClr val="002060"/>
                </a:solidFill>
              </a:rPr>
              <a:t>материал;</a:t>
            </a:r>
            <a:br>
              <a:rPr lang="ru-RU" sz="2400" i="1" u="sng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5.   </a:t>
            </a:r>
            <a:r>
              <a:rPr lang="ru-RU" altLang="ru-RU" sz="2400" i="1" dirty="0" smtClean="0">
                <a:solidFill>
                  <a:srgbClr val="002060"/>
                </a:solidFill>
              </a:rPr>
              <a:t>Это просто </a:t>
            </a:r>
            <a:r>
              <a:rPr lang="ru-RU" altLang="ru-RU" sz="2400" i="1" u="sng" dirty="0" smtClean="0">
                <a:solidFill>
                  <a:srgbClr val="002060"/>
                </a:solidFill>
              </a:rPr>
              <a:t>интересная   игра !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214290"/>
            <a:ext cx="7351737" cy="1285884"/>
          </a:xfrm>
        </p:spPr>
        <p:txBody>
          <a:bodyPr/>
          <a:lstStyle/>
          <a:p>
            <a:pPr lvl="0" algn="ctr"/>
            <a:r>
              <a:rPr lang="ru-RU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Зачем нужен </a:t>
            </a:r>
            <a:r>
              <a:rPr lang="ru-RU" sz="40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лэпбук</a:t>
            </a:r>
            <a:r>
              <a:rPr lang="ru-RU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00230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Как изготовить </a:t>
            </a:r>
            <a:r>
              <a:rPr lang="ru-RU" sz="3600" b="1" i="1" dirty="0" err="1" smtClean="0">
                <a:solidFill>
                  <a:srgbClr val="FF0000"/>
                </a:solidFill>
                <a:latin typeface="Georgia" pitchFamily="18" charset="0"/>
              </a:rPr>
              <a:t>лэпбук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?</a:t>
            </a:r>
            <a:endParaRPr lang="ru-RU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071546"/>
            <a:ext cx="764386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С описанием процесса изготовления </a:t>
            </a:r>
            <a:r>
              <a:rPr lang="ru-RU" sz="2400" b="1" i="1" dirty="0" err="1" smtClean="0">
                <a:latin typeface="Georgia" pitchFamily="18" charset="0"/>
              </a:rPr>
              <a:t>лэпбука</a:t>
            </a:r>
            <a:r>
              <a:rPr lang="ru-RU" sz="2400" b="1" i="1" dirty="0" smtClean="0">
                <a:latin typeface="Georgia" pitchFamily="18" charset="0"/>
              </a:rPr>
              <a:t> можно ознакомиться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на страницах журнала «Дошкольное образование» № 11  2014г. –№ 5 2015г., автор статьи Татьяна </a:t>
            </a:r>
            <a:r>
              <a:rPr lang="ru-RU" sz="2000" dirty="0" err="1" smtClean="0">
                <a:latin typeface="Georgia" pitchFamily="18" charset="0"/>
              </a:rPr>
              <a:t>Пироженко</a:t>
            </a:r>
            <a:r>
              <a:rPr lang="ru-RU" sz="2000" dirty="0" smtClean="0">
                <a:latin typeface="Georgia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 На сайте «Это интересно!» (</a:t>
            </a:r>
            <a:r>
              <a:rPr lang="en-US" sz="2000" dirty="0" err="1" smtClean="0">
                <a:latin typeface="Georgia" pitchFamily="18" charset="0"/>
              </a:rPr>
              <a:t>tavika</a:t>
            </a:r>
            <a:r>
              <a:rPr lang="ru-RU" sz="2000" dirty="0" smtClean="0">
                <a:latin typeface="Georgia" pitchFamily="18" charset="0"/>
              </a:rPr>
              <a:t>.</a:t>
            </a:r>
            <a:r>
              <a:rPr lang="en-US" sz="2000" dirty="0" err="1" smtClean="0">
                <a:latin typeface="Georgia" pitchFamily="18" charset="0"/>
              </a:rPr>
              <a:t>ru</a:t>
            </a:r>
            <a:r>
              <a:rPr lang="ru-RU" sz="2000" dirty="0" smtClean="0">
                <a:latin typeface="Georgia" pitchFamily="18" charset="0"/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  Шаблоны для кармашков можно найти здесь: </a:t>
            </a:r>
            <a:r>
              <a:rPr lang="en-US" sz="2000" dirty="0" smtClean="0">
                <a:latin typeface="Georgia" pitchFamily="18" charset="0"/>
              </a:rPr>
              <a:t>http://www.psixologicheskoezerkalo.ru/shablony-dlya-lepbuka-karmashki.html</a:t>
            </a:r>
            <a:endParaRPr lang="ru-RU" sz="20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46082" name="Picture 2" descr="https://4.bp.blogspot.com/-T0KGj6HgpcI/VQ8dcIuAxSI/AAAAAAAAjjk/M-K_ymakT6k/s1600/IMG_1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876"/>
            <a:ext cx="3500462" cy="2625347"/>
          </a:xfrm>
          <a:prstGeom prst="rect">
            <a:avLst/>
          </a:prstGeom>
          <a:noFill/>
        </p:spPr>
      </p:pic>
      <p:pic>
        <p:nvPicPr>
          <p:cNvPr id="5" name="Рисунок 4" descr="л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500438"/>
            <a:ext cx="4108820" cy="293846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511420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Georgia" pitchFamily="18" charset="0"/>
              </a:rPr>
              <a:t>Спасибо </a:t>
            </a:r>
            <a:br>
              <a:rPr lang="ru-RU" sz="72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7200" b="1" i="1" dirty="0" smtClean="0">
                <a:solidFill>
                  <a:srgbClr val="FF0000"/>
                </a:solidFill>
                <a:latin typeface="Georgia" pitchFamily="18" charset="0"/>
              </a:rPr>
              <a:t>за внимание!</a:t>
            </a:r>
            <a:endParaRPr lang="ru-RU" sz="7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" name="Рисунок 2" descr="эмблема 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714620"/>
            <a:ext cx="3643314" cy="36433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182</Words>
  <Application>Microsoft Office PowerPoint</Application>
  <PresentationFormat>Экран (4:3)</PresentationFormat>
  <Paragraphs>56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Arabic Typesetting</vt:lpstr>
      <vt:lpstr>Arial</vt:lpstr>
      <vt:lpstr>Arial Black</vt:lpstr>
      <vt:lpstr>Calibri</vt:lpstr>
      <vt:lpstr>Georgia</vt:lpstr>
      <vt:lpstr>Times New Roman</vt:lpstr>
      <vt:lpstr>Тема Office</vt:lpstr>
      <vt:lpstr> «Лэпбук  как средство развития познавательных  способностей  детей  дошкольного возраста»   </vt:lpstr>
      <vt:lpstr>Презентация PowerPoint</vt:lpstr>
      <vt:lpstr>Презентация PowerPoint</vt:lpstr>
      <vt:lpstr>- включенность воспитателя в деятельность наравне с детьми; - добровольное присоединение дошкольников к деятельности (без психического и дисциплинарного принуждения);  - свободное общение и перемещение детей во время деятельности (при соответстви И организации рабочего пространства); - открытый временной конец деятельности (каждый работает в своем темпе). </vt:lpstr>
      <vt:lpstr>Преимущество использования лэпбука</vt:lpstr>
      <vt:lpstr> 1.   Лэпбук активизирует у детей интерес к       познавательной деятельности; 2.  дает возможность  возможность проявить себя каждому ребёнку!  3.  Помогает детям лучше понять и запомнить информацию (особенно, если ребёнок визуал) 4.   Лэпбук позволяет сохранить собранный материал; 5.   Это просто интересная   игра !   </vt:lpstr>
      <vt:lpstr>Как изготовить лэпбук?</vt:lpstr>
      <vt:lpstr>Спасибо 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dou13</cp:lastModifiedBy>
  <cp:revision>155</cp:revision>
  <dcterms:created xsi:type="dcterms:W3CDTF">2011-08-02T23:19:04Z</dcterms:created>
  <dcterms:modified xsi:type="dcterms:W3CDTF">2020-06-01T13:30:53Z</dcterms:modified>
</cp:coreProperties>
</file>